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2"/>
  </p:notesMasterIdLst>
  <p:sldIdLst>
    <p:sldId id="300" r:id="rId2"/>
    <p:sldId id="297" r:id="rId3"/>
    <p:sldId id="303" r:id="rId4"/>
    <p:sldId id="257" r:id="rId5"/>
    <p:sldId id="258" r:id="rId6"/>
    <p:sldId id="259" r:id="rId7"/>
    <p:sldId id="298" r:id="rId8"/>
    <p:sldId id="260" r:id="rId9"/>
    <p:sldId id="261" r:id="rId10"/>
    <p:sldId id="262" r:id="rId11"/>
    <p:sldId id="304" r:id="rId12"/>
    <p:sldId id="263" r:id="rId13"/>
    <p:sldId id="264" r:id="rId14"/>
    <p:sldId id="265" r:id="rId15"/>
    <p:sldId id="269" r:id="rId16"/>
    <p:sldId id="270" r:id="rId17"/>
    <p:sldId id="271" r:id="rId18"/>
    <p:sldId id="272" r:id="rId19"/>
    <p:sldId id="273" r:id="rId20"/>
    <p:sldId id="274" r:id="rId21"/>
    <p:sldId id="275" r:id="rId22"/>
    <p:sldId id="266" r:id="rId23"/>
    <p:sldId id="267" r:id="rId24"/>
    <p:sldId id="268" r:id="rId25"/>
    <p:sldId id="276" r:id="rId26"/>
    <p:sldId id="277" r:id="rId27"/>
    <p:sldId id="278" r:id="rId28"/>
    <p:sldId id="279" r:id="rId29"/>
    <p:sldId id="296" r:id="rId30"/>
    <p:sldId id="280" r:id="rId31"/>
    <p:sldId id="281" r:id="rId32"/>
    <p:sldId id="301" r:id="rId33"/>
    <p:sldId id="282" r:id="rId34"/>
    <p:sldId id="283" r:id="rId35"/>
    <p:sldId id="284" r:id="rId36"/>
    <p:sldId id="285" r:id="rId37"/>
    <p:sldId id="286" r:id="rId38"/>
    <p:sldId id="287" r:id="rId39"/>
    <p:sldId id="288" r:id="rId40"/>
    <p:sldId id="295" r:id="rId41"/>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modifyVerifier cryptProviderType="rsaFull" cryptAlgorithmClass="hash" cryptAlgorithmType="typeAny" cryptAlgorithmSid="4" spinCount="100000" saltData="7QsUHIlWYqeM9yIl8v0FFw==" hashData="u4xdGqBgFBwDBXa3P+nTA4LnjfY="/>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99FFCC"/>
    <a:srgbClr val="FFFF00"/>
    <a:srgbClr val="996600"/>
    <a:srgbClr val="FF9900"/>
    <a:srgbClr val="0000FF"/>
    <a:srgbClr val="CC99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03" autoAdjust="0"/>
    <p:restoredTop sz="90929"/>
  </p:normalViewPr>
  <p:slideViewPr>
    <p:cSldViewPr>
      <p:cViewPr varScale="1">
        <p:scale>
          <a:sx n="56" d="100"/>
          <a:sy n="56" d="100"/>
        </p:scale>
        <p:origin x="-1248"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200"/>
            </a:lvl1pPr>
          </a:lstStyle>
          <a:p>
            <a:pPr>
              <a:defRPr/>
            </a:pPr>
            <a:endParaRPr lang="en-GB"/>
          </a:p>
        </p:txBody>
      </p:sp>
      <p:sp>
        <p:nvSpPr>
          <p:cNvPr id="3174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200"/>
            </a:lvl1pPr>
          </a:lstStyle>
          <a:p>
            <a:pPr>
              <a:defRPr/>
            </a:pPr>
            <a:endParaRPr lang="en-GB"/>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175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defRPr sz="1200"/>
            </a:lvl1pPr>
          </a:lstStyle>
          <a:p>
            <a:pPr>
              <a:defRPr/>
            </a:pPr>
            <a:endParaRPr lang="en-GB"/>
          </a:p>
        </p:txBody>
      </p:sp>
      <p:sp>
        <p:nvSpPr>
          <p:cNvPr id="3175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a:defRPr sz="1200"/>
            </a:lvl1pPr>
          </a:lstStyle>
          <a:p>
            <a:pPr>
              <a:defRPr/>
            </a:pPr>
            <a:fld id="{908C7467-E88E-48B8-A0A0-5D562F711915}" type="slidenum">
              <a:rPr lang="en-GB"/>
              <a:t>‹#›</a:t>
            </a:fld>
            <a:endParaRPr lang="en-GB"/>
          </a:p>
        </p:txBody>
      </p:sp>
    </p:spTree>
    <p:extLst>
      <p:ext uri="{BB962C8B-B14F-4D97-AF65-F5344CB8AC3E}">
        <p14:creationId xmlns:p14="http://schemas.microsoft.com/office/powerpoint/2010/main" val="10929165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030"/>
          <p:cNvGrpSpPr/>
          <p:nvPr/>
        </p:nvGrpSpPr>
        <p:grpSpPr bwMode="auto">
          <a:xfrm>
            <a:off x="457200" y="2363788"/>
            <a:ext cx="8153400" cy="1600200"/>
            <a:chOff x="288" y="1489"/>
            <a:chExt cx="5136" cy="1008"/>
          </a:xfrm>
        </p:grpSpPr>
        <p:sp>
          <p:nvSpPr>
            <p:cNvPr id="5" name="Arc 1026"/>
            <p:cNvSpPr/>
            <p:nvPr/>
          </p:nvSpPr>
          <p:spPr bwMode="invGray">
            <a:xfrm>
              <a:off x="3595" y="1489"/>
              <a:ext cx="1829" cy="1008"/>
            </a:xfrm>
            <a:custGeom>
              <a:avLst/>
              <a:gdLst>
                <a:gd name="T0" fmla="*/ 2 w 21912"/>
                <a:gd name="T1" fmla="*/ 0 h 43200"/>
                <a:gd name="T2" fmla="*/ 0 w 21912"/>
                <a:gd name="T3" fmla="*/ 24 h 43200"/>
                <a:gd name="T4" fmla="*/ 2 w 21912"/>
                <a:gd name="T5" fmla="*/ 12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6" name="Arc 1027"/>
            <p:cNvSpPr/>
            <p:nvPr/>
          </p:nvSpPr>
          <p:spPr bwMode="invGray">
            <a:xfrm>
              <a:off x="3548" y="1593"/>
              <a:ext cx="1831" cy="800"/>
            </a:xfrm>
            <a:custGeom>
              <a:avLst/>
              <a:gdLst>
                <a:gd name="T0" fmla="*/ 2 w 21924"/>
                <a:gd name="T1" fmla="*/ 0 h 43200"/>
                <a:gd name="T2" fmla="*/ 0 w 21924"/>
                <a:gd name="T3" fmla="*/ 15 h 43200"/>
                <a:gd name="T4" fmla="*/ 2 w 21924"/>
                <a:gd name="T5" fmla="*/ 7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7" name="Arc 1028"/>
            <p:cNvSpPr/>
            <p:nvPr/>
          </p:nvSpPr>
          <p:spPr bwMode="invGray">
            <a:xfrm>
              <a:off x="3521" y="1732"/>
              <a:ext cx="1830" cy="522"/>
            </a:xfrm>
            <a:custGeom>
              <a:avLst/>
              <a:gdLst>
                <a:gd name="T0" fmla="*/ 2 w 21925"/>
                <a:gd name="T1" fmla="*/ 0 h 43200"/>
                <a:gd name="T2" fmla="*/ 0 w 21925"/>
                <a:gd name="T3" fmla="*/ 6 h 43200"/>
                <a:gd name="T4" fmla="*/ 2 w 21925"/>
                <a:gd name="T5" fmla="*/ 3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8" name="AutoShape 1029"/>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sp>
        <p:nvSpPr>
          <p:cNvPr id="3079" name="Rectangle 1031"/>
          <p:cNvSpPr>
            <a:spLocks noGrp="1" noChangeArrowheads="1"/>
          </p:cNvSpPr>
          <p:nvPr>
            <p:ph type="ctrTitle" sz="quarter"/>
          </p:nvPr>
        </p:nvSpPr>
        <p:spPr>
          <a:xfrm>
            <a:off x="685800" y="1447800"/>
            <a:ext cx="7772400" cy="1143000"/>
          </a:xfrm>
        </p:spPr>
        <p:txBody>
          <a:bodyPr/>
          <a:lstStyle>
            <a:lvl1pPr>
              <a:defRPr/>
            </a:lvl1pPr>
          </a:lstStyle>
          <a:p>
            <a:pPr lvl="0"/>
            <a:r>
              <a:rPr lang="en-GB" noProof="0" smtClean="0"/>
              <a:t>Click to edit Master title style</a:t>
            </a:r>
          </a:p>
        </p:txBody>
      </p:sp>
      <p:sp>
        <p:nvSpPr>
          <p:cNvPr id="3080" name="Rectangle 1032"/>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pPr lvl="0"/>
            <a:r>
              <a:rPr lang="en-GB" noProof="0" smtClean="0"/>
              <a:t>Click to edit Master subtitle style</a:t>
            </a:r>
          </a:p>
        </p:txBody>
      </p:sp>
      <p:sp>
        <p:nvSpPr>
          <p:cNvPr id="9" name="Rectangle 1033"/>
          <p:cNvSpPr>
            <a:spLocks noGrp="1" noChangeArrowheads="1"/>
          </p:cNvSpPr>
          <p:nvPr>
            <p:ph type="dt" sz="quarter" idx="10"/>
          </p:nvPr>
        </p:nvSpPr>
        <p:spPr/>
        <p:txBody>
          <a:bodyPr/>
          <a:lstStyle>
            <a:lvl1pPr>
              <a:defRPr/>
            </a:lvl1pPr>
          </a:lstStyle>
          <a:p>
            <a:pPr>
              <a:defRPr/>
            </a:pPr>
            <a:fld id="{D0A72609-EE33-4E58-901E-E9AD80951F66}" type="datetime1">
              <a:rPr lang="id-ID"/>
              <a:t>17/10/2025</a:t>
            </a:fld>
            <a:endParaRPr lang="en-GB"/>
          </a:p>
        </p:txBody>
      </p:sp>
      <p:sp>
        <p:nvSpPr>
          <p:cNvPr id="10" name="Rectangle 1034"/>
          <p:cNvSpPr>
            <a:spLocks noGrp="1" noChangeArrowheads="1"/>
          </p:cNvSpPr>
          <p:nvPr>
            <p:ph type="ftr" sz="quarter" idx="11"/>
          </p:nvPr>
        </p:nvSpPr>
        <p:spPr/>
        <p:txBody>
          <a:bodyPr/>
          <a:lstStyle>
            <a:lvl1pPr>
              <a:defRPr/>
            </a:lvl1pPr>
          </a:lstStyle>
          <a:p>
            <a:pPr>
              <a:defRPr/>
            </a:pPr>
            <a:r>
              <a:rPr lang="en-GB"/>
              <a:t>Time Series Analysis</a:t>
            </a:r>
          </a:p>
        </p:txBody>
      </p:sp>
      <p:sp>
        <p:nvSpPr>
          <p:cNvPr id="11" name="Rectangle 1035"/>
          <p:cNvSpPr>
            <a:spLocks noGrp="1" noChangeArrowheads="1"/>
          </p:cNvSpPr>
          <p:nvPr>
            <p:ph type="sldNum" sz="quarter" idx="12"/>
          </p:nvPr>
        </p:nvSpPr>
        <p:spPr/>
        <p:txBody>
          <a:bodyPr/>
          <a:lstStyle>
            <a:lvl1pPr>
              <a:defRPr/>
            </a:lvl1pPr>
          </a:lstStyle>
          <a:p>
            <a:pPr>
              <a:defRPr/>
            </a:pPr>
            <a:fld id="{6118B26D-FB05-409D-9051-89E786968623}" type="slidenum">
              <a:rPr lang="en-GB"/>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9"/>
          <p:cNvSpPr>
            <a:spLocks noGrp="1" noChangeArrowheads="1"/>
          </p:cNvSpPr>
          <p:nvPr>
            <p:ph type="dt" sz="half" idx="10"/>
          </p:nvPr>
        </p:nvSpPr>
        <p:spPr/>
        <p:txBody>
          <a:bodyPr/>
          <a:lstStyle>
            <a:lvl1pPr>
              <a:defRPr/>
            </a:lvl1pPr>
          </a:lstStyle>
          <a:p>
            <a:pPr>
              <a:defRPr/>
            </a:pPr>
            <a:fld id="{BE33039C-FA80-481F-B4EC-016F7257454F}" type="datetime1">
              <a:rPr lang="id-ID"/>
              <a:t>17/10/2025</a:t>
            </a:fld>
            <a:endParaRPr lang="en-GB"/>
          </a:p>
        </p:txBody>
      </p:sp>
      <p:sp>
        <p:nvSpPr>
          <p:cNvPr id="5" name="Rectangle 10"/>
          <p:cNvSpPr>
            <a:spLocks noGrp="1" noChangeArrowheads="1"/>
          </p:cNvSpPr>
          <p:nvPr>
            <p:ph type="ftr" sz="quarter" idx="11"/>
          </p:nvPr>
        </p:nvSpPr>
        <p:spPr/>
        <p:txBody>
          <a:bodyPr/>
          <a:lstStyle>
            <a:lvl1pPr>
              <a:defRPr/>
            </a:lvl1pPr>
          </a:lstStyle>
          <a:p>
            <a:pPr>
              <a:defRPr/>
            </a:pPr>
            <a:r>
              <a:rPr lang="en-GB"/>
              <a:t>Time Series Analysis</a:t>
            </a:r>
          </a:p>
        </p:txBody>
      </p:sp>
      <p:sp>
        <p:nvSpPr>
          <p:cNvPr id="6" name="Rectangle 11"/>
          <p:cNvSpPr>
            <a:spLocks noGrp="1" noChangeArrowheads="1"/>
          </p:cNvSpPr>
          <p:nvPr>
            <p:ph type="sldNum" sz="quarter" idx="12"/>
          </p:nvPr>
        </p:nvSpPr>
        <p:spPr/>
        <p:txBody>
          <a:bodyPr/>
          <a:lstStyle>
            <a:lvl1pPr>
              <a:defRPr/>
            </a:lvl1pPr>
          </a:lstStyle>
          <a:p>
            <a:pPr>
              <a:defRPr/>
            </a:pPr>
            <a:fld id="{4F4BDAC6-C8E2-473C-BDFE-F8D6723293E8}"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791200"/>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85800" y="381000"/>
            <a:ext cx="56769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9"/>
          <p:cNvSpPr>
            <a:spLocks noGrp="1" noChangeArrowheads="1"/>
          </p:cNvSpPr>
          <p:nvPr>
            <p:ph type="dt" sz="half" idx="10"/>
          </p:nvPr>
        </p:nvSpPr>
        <p:spPr/>
        <p:txBody>
          <a:bodyPr/>
          <a:lstStyle>
            <a:lvl1pPr>
              <a:defRPr/>
            </a:lvl1pPr>
          </a:lstStyle>
          <a:p>
            <a:pPr>
              <a:defRPr/>
            </a:pPr>
            <a:fld id="{956FF0FB-3B78-4B91-8F58-D21A15B50E5F}" type="datetime1">
              <a:rPr lang="id-ID"/>
              <a:t>17/10/2025</a:t>
            </a:fld>
            <a:endParaRPr lang="en-GB"/>
          </a:p>
        </p:txBody>
      </p:sp>
      <p:sp>
        <p:nvSpPr>
          <p:cNvPr id="5" name="Rectangle 10"/>
          <p:cNvSpPr>
            <a:spLocks noGrp="1" noChangeArrowheads="1"/>
          </p:cNvSpPr>
          <p:nvPr>
            <p:ph type="ftr" sz="quarter" idx="11"/>
          </p:nvPr>
        </p:nvSpPr>
        <p:spPr/>
        <p:txBody>
          <a:bodyPr/>
          <a:lstStyle>
            <a:lvl1pPr>
              <a:defRPr/>
            </a:lvl1pPr>
          </a:lstStyle>
          <a:p>
            <a:pPr>
              <a:defRPr/>
            </a:pPr>
            <a:r>
              <a:rPr lang="en-GB"/>
              <a:t>Time Series Analysis</a:t>
            </a:r>
          </a:p>
        </p:txBody>
      </p:sp>
      <p:sp>
        <p:nvSpPr>
          <p:cNvPr id="6" name="Rectangle 11"/>
          <p:cNvSpPr>
            <a:spLocks noGrp="1" noChangeArrowheads="1"/>
          </p:cNvSpPr>
          <p:nvPr>
            <p:ph type="sldNum" sz="quarter" idx="12"/>
          </p:nvPr>
        </p:nvSpPr>
        <p:spPr/>
        <p:txBody>
          <a:bodyPr/>
          <a:lstStyle>
            <a:lvl1pPr>
              <a:defRPr/>
            </a:lvl1pPr>
          </a:lstStyle>
          <a:p>
            <a:pPr>
              <a:defRPr/>
            </a:pPr>
            <a:fld id="{3298DF9A-392B-4BD2-A0EA-6BA8AD6BA7A4}"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Rectangle 9"/>
          <p:cNvSpPr>
            <a:spLocks noGrp="1" noChangeArrowheads="1"/>
          </p:cNvSpPr>
          <p:nvPr>
            <p:ph type="dt" sz="half" idx="10"/>
          </p:nvPr>
        </p:nvSpPr>
        <p:spPr/>
        <p:txBody>
          <a:bodyPr/>
          <a:lstStyle>
            <a:lvl1pPr>
              <a:defRPr/>
            </a:lvl1pPr>
          </a:lstStyle>
          <a:p>
            <a:pPr>
              <a:defRPr/>
            </a:pPr>
            <a:fld id="{00EE0F57-0101-4B8A-8C9E-8EF62D743B3E}" type="datetime1">
              <a:rPr lang="id-ID"/>
              <a:t>17/10/2025</a:t>
            </a:fld>
            <a:endParaRPr lang="en-GB"/>
          </a:p>
        </p:txBody>
      </p:sp>
      <p:sp>
        <p:nvSpPr>
          <p:cNvPr id="5" name="Rectangle 10"/>
          <p:cNvSpPr>
            <a:spLocks noGrp="1" noChangeArrowheads="1"/>
          </p:cNvSpPr>
          <p:nvPr>
            <p:ph type="ftr" sz="quarter" idx="11"/>
          </p:nvPr>
        </p:nvSpPr>
        <p:spPr/>
        <p:txBody>
          <a:bodyPr/>
          <a:lstStyle>
            <a:lvl1pPr>
              <a:defRPr/>
            </a:lvl1pPr>
          </a:lstStyle>
          <a:p>
            <a:pPr>
              <a:defRPr/>
            </a:pPr>
            <a:r>
              <a:rPr lang="en-GB"/>
              <a:t>Time Series Analysis</a:t>
            </a:r>
          </a:p>
        </p:txBody>
      </p:sp>
      <p:sp>
        <p:nvSpPr>
          <p:cNvPr id="6" name="Rectangle 11"/>
          <p:cNvSpPr>
            <a:spLocks noGrp="1" noChangeArrowheads="1"/>
          </p:cNvSpPr>
          <p:nvPr>
            <p:ph type="sldNum" sz="quarter" idx="12"/>
          </p:nvPr>
        </p:nvSpPr>
        <p:spPr/>
        <p:txBody>
          <a:bodyPr/>
          <a:lstStyle>
            <a:lvl1pPr>
              <a:defRPr/>
            </a:lvl1pPr>
          </a:lstStyle>
          <a:p>
            <a:pPr>
              <a:defRPr/>
            </a:pPr>
            <a:fld id="{9D0B976F-D4E3-4948-AA3D-E1132BC68137}"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p:txBody>
          <a:bodyPr/>
          <a:lstStyle>
            <a:lvl1pPr>
              <a:defRPr/>
            </a:lvl1pPr>
          </a:lstStyle>
          <a:p>
            <a:pPr>
              <a:defRPr/>
            </a:pPr>
            <a:fld id="{26A5B387-2A88-47E3-BE00-81139D08C218}" type="datetime1">
              <a:rPr lang="id-ID"/>
              <a:t>17/10/2025</a:t>
            </a:fld>
            <a:endParaRPr lang="en-GB"/>
          </a:p>
        </p:txBody>
      </p:sp>
      <p:sp>
        <p:nvSpPr>
          <p:cNvPr id="5" name="Rectangle 10"/>
          <p:cNvSpPr>
            <a:spLocks noGrp="1" noChangeArrowheads="1"/>
          </p:cNvSpPr>
          <p:nvPr>
            <p:ph type="ftr" sz="quarter" idx="11"/>
          </p:nvPr>
        </p:nvSpPr>
        <p:spPr/>
        <p:txBody>
          <a:bodyPr/>
          <a:lstStyle>
            <a:lvl1pPr>
              <a:defRPr/>
            </a:lvl1pPr>
          </a:lstStyle>
          <a:p>
            <a:pPr>
              <a:defRPr/>
            </a:pPr>
            <a:r>
              <a:rPr lang="en-GB"/>
              <a:t>Time Series Analysis</a:t>
            </a:r>
          </a:p>
        </p:txBody>
      </p:sp>
      <p:sp>
        <p:nvSpPr>
          <p:cNvPr id="6" name="Rectangle 11"/>
          <p:cNvSpPr>
            <a:spLocks noGrp="1" noChangeArrowheads="1"/>
          </p:cNvSpPr>
          <p:nvPr>
            <p:ph type="sldNum" sz="quarter" idx="12"/>
          </p:nvPr>
        </p:nvSpPr>
        <p:spPr/>
        <p:txBody>
          <a:bodyPr/>
          <a:lstStyle>
            <a:lvl1pPr>
              <a:defRPr/>
            </a:lvl1pPr>
          </a:lstStyle>
          <a:p>
            <a:pPr>
              <a:defRPr/>
            </a:pPr>
            <a:fld id="{1449CBAF-F2F7-4DD6-BD78-AB47DA6C8D8F}" type="slidenum">
              <a:rPr lang="en-GB"/>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858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Rectangle 9"/>
          <p:cNvSpPr>
            <a:spLocks noGrp="1" noChangeArrowheads="1"/>
          </p:cNvSpPr>
          <p:nvPr>
            <p:ph type="dt" sz="half" idx="10"/>
          </p:nvPr>
        </p:nvSpPr>
        <p:spPr/>
        <p:txBody>
          <a:bodyPr/>
          <a:lstStyle>
            <a:lvl1pPr>
              <a:defRPr/>
            </a:lvl1pPr>
          </a:lstStyle>
          <a:p>
            <a:pPr>
              <a:defRPr/>
            </a:pPr>
            <a:fld id="{CFCE7C20-82BE-4E53-9545-A0D9212B81C4}" type="datetime1">
              <a:rPr lang="id-ID"/>
              <a:t>17/10/2025</a:t>
            </a:fld>
            <a:endParaRPr lang="en-GB"/>
          </a:p>
        </p:txBody>
      </p:sp>
      <p:sp>
        <p:nvSpPr>
          <p:cNvPr id="6" name="Rectangle 10"/>
          <p:cNvSpPr>
            <a:spLocks noGrp="1" noChangeArrowheads="1"/>
          </p:cNvSpPr>
          <p:nvPr>
            <p:ph type="ftr" sz="quarter" idx="11"/>
          </p:nvPr>
        </p:nvSpPr>
        <p:spPr/>
        <p:txBody>
          <a:bodyPr/>
          <a:lstStyle>
            <a:lvl1pPr>
              <a:defRPr/>
            </a:lvl1pPr>
          </a:lstStyle>
          <a:p>
            <a:pPr>
              <a:defRPr/>
            </a:pPr>
            <a:r>
              <a:rPr lang="en-GB"/>
              <a:t>Time Series Analysis</a:t>
            </a:r>
          </a:p>
        </p:txBody>
      </p:sp>
      <p:sp>
        <p:nvSpPr>
          <p:cNvPr id="7" name="Rectangle 11"/>
          <p:cNvSpPr>
            <a:spLocks noGrp="1" noChangeArrowheads="1"/>
          </p:cNvSpPr>
          <p:nvPr>
            <p:ph type="sldNum" sz="quarter" idx="12"/>
          </p:nvPr>
        </p:nvSpPr>
        <p:spPr/>
        <p:txBody>
          <a:bodyPr/>
          <a:lstStyle>
            <a:lvl1pPr>
              <a:defRPr/>
            </a:lvl1pPr>
          </a:lstStyle>
          <a:p>
            <a:pPr>
              <a:defRPr/>
            </a:pPr>
            <a:fld id="{7976FFB7-F9ED-4640-8B85-3084AD805A93}" type="slidenum">
              <a:rPr lang="en-GB"/>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Rectangle 9"/>
          <p:cNvSpPr>
            <a:spLocks noGrp="1" noChangeArrowheads="1"/>
          </p:cNvSpPr>
          <p:nvPr>
            <p:ph type="dt" sz="half" idx="10"/>
          </p:nvPr>
        </p:nvSpPr>
        <p:spPr/>
        <p:txBody>
          <a:bodyPr/>
          <a:lstStyle>
            <a:lvl1pPr>
              <a:defRPr/>
            </a:lvl1pPr>
          </a:lstStyle>
          <a:p>
            <a:pPr>
              <a:defRPr/>
            </a:pPr>
            <a:fld id="{D68204C7-1F71-4CF3-AA08-F2CCCB36B74E}" type="datetime1">
              <a:rPr lang="id-ID"/>
              <a:t>17/10/2025</a:t>
            </a:fld>
            <a:endParaRPr lang="en-GB"/>
          </a:p>
        </p:txBody>
      </p:sp>
      <p:sp>
        <p:nvSpPr>
          <p:cNvPr id="8" name="Rectangle 10"/>
          <p:cNvSpPr>
            <a:spLocks noGrp="1" noChangeArrowheads="1"/>
          </p:cNvSpPr>
          <p:nvPr>
            <p:ph type="ftr" sz="quarter" idx="11"/>
          </p:nvPr>
        </p:nvSpPr>
        <p:spPr/>
        <p:txBody>
          <a:bodyPr/>
          <a:lstStyle>
            <a:lvl1pPr>
              <a:defRPr/>
            </a:lvl1pPr>
          </a:lstStyle>
          <a:p>
            <a:pPr>
              <a:defRPr/>
            </a:pPr>
            <a:r>
              <a:rPr lang="en-GB"/>
              <a:t>Time Series Analysis</a:t>
            </a:r>
          </a:p>
        </p:txBody>
      </p:sp>
      <p:sp>
        <p:nvSpPr>
          <p:cNvPr id="9" name="Rectangle 11"/>
          <p:cNvSpPr>
            <a:spLocks noGrp="1" noChangeArrowheads="1"/>
          </p:cNvSpPr>
          <p:nvPr>
            <p:ph type="sldNum" sz="quarter" idx="12"/>
          </p:nvPr>
        </p:nvSpPr>
        <p:spPr/>
        <p:txBody>
          <a:bodyPr/>
          <a:lstStyle>
            <a:lvl1pPr>
              <a:defRPr/>
            </a:lvl1pPr>
          </a:lstStyle>
          <a:p>
            <a:pPr>
              <a:defRPr/>
            </a:pPr>
            <a:fld id="{22885474-68B7-444B-A169-815FA5A9BA74}" type="slidenum">
              <a:rPr lang="en-GB"/>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Rectangle 9"/>
          <p:cNvSpPr>
            <a:spLocks noGrp="1" noChangeArrowheads="1"/>
          </p:cNvSpPr>
          <p:nvPr>
            <p:ph type="dt" sz="half" idx="10"/>
          </p:nvPr>
        </p:nvSpPr>
        <p:spPr/>
        <p:txBody>
          <a:bodyPr/>
          <a:lstStyle>
            <a:lvl1pPr>
              <a:defRPr/>
            </a:lvl1pPr>
          </a:lstStyle>
          <a:p>
            <a:pPr>
              <a:defRPr/>
            </a:pPr>
            <a:fld id="{DA301CC2-EC80-4CB7-88E2-74A9AF4FED04}" type="datetime1">
              <a:rPr lang="id-ID"/>
              <a:t>17/10/2025</a:t>
            </a:fld>
            <a:endParaRPr lang="en-GB"/>
          </a:p>
        </p:txBody>
      </p:sp>
      <p:sp>
        <p:nvSpPr>
          <p:cNvPr id="4" name="Rectangle 10"/>
          <p:cNvSpPr>
            <a:spLocks noGrp="1" noChangeArrowheads="1"/>
          </p:cNvSpPr>
          <p:nvPr>
            <p:ph type="ftr" sz="quarter" idx="11"/>
          </p:nvPr>
        </p:nvSpPr>
        <p:spPr/>
        <p:txBody>
          <a:bodyPr/>
          <a:lstStyle>
            <a:lvl1pPr>
              <a:defRPr/>
            </a:lvl1pPr>
          </a:lstStyle>
          <a:p>
            <a:pPr>
              <a:defRPr/>
            </a:pPr>
            <a:r>
              <a:rPr lang="en-GB"/>
              <a:t>Time Series Analysis</a:t>
            </a:r>
          </a:p>
        </p:txBody>
      </p:sp>
      <p:sp>
        <p:nvSpPr>
          <p:cNvPr id="5" name="Rectangle 11"/>
          <p:cNvSpPr>
            <a:spLocks noGrp="1" noChangeArrowheads="1"/>
          </p:cNvSpPr>
          <p:nvPr>
            <p:ph type="sldNum" sz="quarter" idx="12"/>
          </p:nvPr>
        </p:nvSpPr>
        <p:spPr/>
        <p:txBody>
          <a:bodyPr/>
          <a:lstStyle>
            <a:lvl1pPr>
              <a:defRPr/>
            </a:lvl1pPr>
          </a:lstStyle>
          <a:p>
            <a:pPr>
              <a:defRPr/>
            </a:pPr>
            <a:fld id="{F85EE59B-5F6A-4BA6-B32A-16DDFC4BEEA6}"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p:txBody>
          <a:bodyPr/>
          <a:lstStyle>
            <a:lvl1pPr>
              <a:defRPr/>
            </a:lvl1pPr>
          </a:lstStyle>
          <a:p>
            <a:pPr>
              <a:defRPr/>
            </a:pPr>
            <a:fld id="{24D42A87-90D8-4D99-88E4-F00AE2CA675B}" type="datetime1">
              <a:rPr lang="id-ID"/>
              <a:t>17/10/2025</a:t>
            </a:fld>
            <a:endParaRPr lang="en-GB"/>
          </a:p>
        </p:txBody>
      </p:sp>
      <p:sp>
        <p:nvSpPr>
          <p:cNvPr id="3" name="Rectangle 10"/>
          <p:cNvSpPr>
            <a:spLocks noGrp="1" noChangeArrowheads="1"/>
          </p:cNvSpPr>
          <p:nvPr>
            <p:ph type="ftr" sz="quarter" idx="11"/>
          </p:nvPr>
        </p:nvSpPr>
        <p:spPr/>
        <p:txBody>
          <a:bodyPr/>
          <a:lstStyle>
            <a:lvl1pPr>
              <a:defRPr/>
            </a:lvl1pPr>
          </a:lstStyle>
          <a:p>
            <a:pPr>
              <a:defRPr/>
            </a:pPr>
            <a:r>
              <a:rPr lang="en-GB"/>
              <a:t>Time Series Analysis</a:t>
            </a:r>
          </a:p>
        </p:txBody>
      </p:sp>
      <p:sp>
        <p:nvSpPr>
          <p:cNvPr id="4" name="Rectangle 11"/>
          <p:cNvSpPr>
            <a:spLocks noGrp="1" noChangeArrowheads="1"/>
          </p:cNvSpPr>
          <p:nvPr>
            <p:ph type="sldNum" sz="quarter" idx="12"/>
          </p:nvPr>
        </p:nvSpPr>
        <p:spPr/>
        <p:txBody>
          <a:bodyPr/>
          <a:lstStyle>
            <a:lvl1pPr>
              <a:defRPr/>
            </a:lvl1pPr>
          </a:lstStyle>
          <a:p>
            <a:pPr>
              <a:defRPr/>
            </a:pPr>
            <a:fld id="{FE2CC6EC-4BD4-4C7D-9038-59C77ABBD133}"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p:txBody>
          <a:bodyPr/>
          <a:lstStyle>
            <a:lvl1pPr>
              <a:defRPr/>
            </a:lvl1pPr>
          </a:lstStyle>
          <a:p>
            <a:pPr>
              <a:defRPr/>
            </a:pPr>
            <a:fld id="{94334846-2EFB-4EB5-9EA1-AABD90793D0E}" type="datetime1">
              <a:rPr lang="id-ID"/>
              <a:t>17/10/2025</a:t>
            </a:fld>
            <a:endParaRPr lang="en-GB"/>
          </a:p>
        </p:txBody>
      </p:sp>
      <p:sp>
        <p:nvSpPr>
          <p:cNvPr id="6" name="Rectangle 10"/>
          <p:cNvSpPr>
            <a:spLocks noGrp="1" noChangeArrowheads="1"/>
          </p:cNvSpPr>
          <p:nvPr>
            <p:ph type="ftr" sz="quarter" idx="11"/>
          </p:nvPr>
        </p:nvSpPr>
        <p:spPr/>
        <p:txBody>
          <a:bodyPr/>
          <a:lstStyle>
            <a:lvl1pPr>
              <a:defRPr/>
            </a:lvl1pPr>
          </a:lstStyle>
          <a:p>
            <a:pPr>
              <a:defRPr/>
            </a:pPr>
            <a:r>
              <a:rPr lang="en-GB"/>
              <a:t>Time Series Analysis</a:t>
            </a:r>
          </a:p>
        </p:txBody>
      </p:sp>
      <p:sp>
        <p:nvSpPr>
          <p:cNvPr id="7" name="Rectangle 11"/>
          <p:cNvSpPr>
            <a:spLocks noGrp="1" noChangeArrowheads="1"/>
          </p:cNvSpPr>
          <p:nvPr>
            <p:ph type="sldNum" sz="quarter" idx="12"/>
          </p:nvPr>
        </p:nvSpPr>
        <p:spPr/>
        <p:txBody>
          <a:bodyPr/>
          <a:lstStyle>
            <a:lvl1pPr>
              <a:defRPr/>
            </a:lvl1pPr>
          </a:lstStyle>
          <a:p>
            <a:pPr>
              <a:defRPr/>
            </a:pPr>
            <a:fld id="{D1355C1B-4CC7-4029-BE62-A2416C2E693A}" type="slidenum">
              <a:rPr lang="en-GB"/>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p:txBody>
          <a:bodyPr/>
          <a:lstStyle>
            <a:lvl1pPr>
              <a:defRPr/>
            </a:lvl1pPr>
          </a:lstStyle>
          <a:p>
            <a:pPr>
              <a:defRPr/>
            </a:pPr>
            <a:fld id="{47E21274-5211-4D70-B721-A6AF099CCE58}" type="datetime1">
              <a:rPr lang="id-ID"/>
              <a:t>17/10/2025</a:t>
            </a:fld>
            <a:endParaRPr lang="en-GB"/>
          </a:p>
        </p:txBody>
      </p:sp>
      <p:sp>
        <p:nvSpPr>
          <p:cNvPr id="6" name="Rectangle 10"/>
          <p:cNvSpPr>
            <a:spLocks noGrp="1" noChangeArrowheads="1"/>
          </p:cNvSpPr>
          <p:nvPr>
            <p:ph type="ftr" sz="quarter" idx="11"/>
          </p:nvPr>
        </p:nvSpPr>
        <p:spPr/>
        <p:txBody>
          <a:bodyPr/>
          <a:lstStyle>
            <a:lvl1pPr>
              <a:defRPr/>
            </a:lvl1pPr>
          </a:lstStyle>
          <a:p>
            <a:pPr>
              <a:defRPr/>
            </a:pPr>
            <a:r>
              <a:rPr lang="en-GB"/>
              <a:t>Time Series Analysis</a:t>
            </a:r>
          </a:p>
        </p:txBody>
      </p:sp>
      <p:sp>
        <p:nvSpPr>
          <p:cNvPr id="7" name="Rectangle 11"/>
          <p:cNvSpPr>
            <a:spLocks noGrp="1" noChangeArrowheads="1"/>
          </p:cNvSpPr>
          <p:nvPr>
            <p:ph type="sldNum" sz="quarter" idx="12"/>
          </p:nvPr>
        </p:nvSpPr>
        <p:spPr/>
        <p:txBody>
          <a:bodyPr/>
          <a:lstStyle>
            <a:lvl1pPr>
              <a:defRPr/>
            </a:lvl1pPr>
          </a:lstStyle>
          <a:p>
            <a:pPr>
              <a:defRPr/>
            </a:pPr>
            <a:fld id="{968E8FA2-BACB-4838-85FF-FEC9EB1121A0}"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p:nvPr/>
        </p:nvGrpSpPr>
        <p:grpSpPr bwMode="auto">
          <a:xfrm>
            <a:off x="457200" y="992188"/>
            <a:ext cx="8153400" cy="1600200"/>
            <a:chOff x="288" y="625"/>
            <a:chExt cx="5136" cy="1008"/>
          </a:xfrm>
        </p:grpSpPr>
        <p:sp>
          <p:nvSpPr>
            <p:cNvPr id="1032" name="Arc 2"/>
            <p:cNvSpPr/>
            <p:nvPr/>
          </p:nvSpPr>
          <p:spPr bwMode="invGray">
            <a:xfrm>
              <a:off x="3595" y="625"/>
              <a:ext cx="1829" cy="1008"/>
            </a:xfrm>
            <a:custGeom>
              <a:avLst/>
              <a:gdLst>
                <a:gd name="T0" fmla="*/ 2 w 21912"/>
                <a:gd name="T1" fmla="*/ 0 h 43200"/>
                <a:gd name="T2" fmla="*/ 0 w 21912"/>
                <a:gd name="T3" fmla="*/ 24 h 43200"/>
                <a:gd name="T4" fmla="*/ 2 w 21912"/>
                <a:gd name="T5" fmla="*/ 12 h 43200"/>
                <a:gd name="T6" fmla="*/ 0 60000 65536"/>
                <a:gd name="T7" fmla="*/ 0 60000 65536"/>
                <a:gd name="T8" fmla="*/ 0 60000 65536"/>
              </a:gdLst>
              <a:ahLst/>
              <a:cxnLst>
                <a:cxn ang="T6">
                  <a:pos x="T0" y="T1"/>
                </a:cxn>
                <a:cxn ang="T7">
                  <a:pos x="T2" y="T3"/>
                </a:cxn>
                <a:cxn ang="T8">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lnTo>
                    <a:pt x="300" y="0"/>
                  </a:lnTo>
                  <a:close/>
                </a:path>
              </a:pathLst>
            </a:custGeom>
            <a:gradFill rotWithShape="0">
              <a:gsLst>
                <a:gs pos="0">
                  <a:schemeClr val="bg1"/>
                </a:gs>
                <a:gs pos="100000">
                  <a:srgbClr val="663300"/>
                </a:gs>
              </a:gsLst>
              <a:lin ang="0" scaled="1"/>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2" name="Arc 3"/>
            <p:cNvSpPr/>
            <p:nvPr/>
          </p:nvSpPr>
          <p:spPr bwMode="invGray">
            <a:xfrm>
              <a:off x="3548" y="729"/>
              <a:ext cx="1831" cy="800"/>
            </a:xfrm>
            <a:custGeom>
              <a:avLst/>
              <a:gdLst>
                <a:gd name="T0" fmla="*/ 2 w 21924"/>
                <a:gd name="T1" fmla="*/ 0 h 43200"/>
                <a:gd name="T2" fmla="*/ 0 w 21924"/>
                <a:gd name="T3" fmla="*/ 15 h 43200"/>
                <a:gd name="T4" fmla="*/ 2 w 21924"/>
                <a:gd name="T5" fmla="*/ 7 h 43200"/>
                <a:gd name="T6" fmla="*/ 0 60000 65536"/>
                <a:gd name="T7" fmla="*/ 0 60000 65536"/>
                <a:gd name="T8" fmla="*/ 0 60000 65536"/>
              </a:gdLst>
              <a:ahLst/>
              <a:cxnLst>
                <a:cxn ang="T6">
                  <a:pos x="T0" y="T1"/>
                </a:cxn>
                <a:cxn ang="T7">
                  <a:pos x="T2" y="T3"/>
                </a:cxn>
                <a:cxn ang="T8">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lnTo>
                    <a:pt x="312" y="0"/>
                  </a:lnTo>
                  <a:close/>
                </a:path>
              </a:pathLst>
            </a:custGeom>
            <a:gradFill rotWithShape="0">
              <a:gsLst>
                <a:gs pos="0">
                  <a:schemeClr val="bg1"/>
                </a:gs>
                <a:gs pos="100000">
                  <a:srgbClr val="894400"/>
                </a:gs>
              </a:gsLst>
              <a:lin ang="0" scaled="1"/>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3" name="Arc 4"/>
            <p:cNvSpPr/>
            <p:nvPr/>
          </p:nvSpPr>
          <p:spPr bwMode="invGray">
            <a:xfrm>
              <a:off x="3521" y="868"/>
              <a:ext cx="1830" cy="522"/>
            </a:xfrm>
            <a:custGeom>
              <a:avLst/>
              <a:gdLst>
                <a:gd name="T0" fmla="*/ 2 w 21925"/>
                <a:gd name="T1" fmla="*/ 0 h 43200"/>
                <a:gd name="T2" fmla="*/ 0 w 21925"/>
                <a:gd name="T3" fmla="*/ 6 h 43200"/>
                <a:gd name="T4" fmla="*/ 2 w 21925"/>
                <a:gd name="T5" fmla="*/ 3 h 43200"/>
                <a:gd name="T6" fmla="*/ 0 60000 65536"/>
                <a:gd name="T7" fmla="*/ 0 60000 65536"/>
                <a:gd name="T8" fmla="*/ 0 60000 65536"/>
              </a:gdLst>
              <a:ahLst/>
              <a:cxnLst>
                <a:cxn ang="T6">
                  <a:pos x="T0" y="T1"/>
                </a:cxn>
                <a:cxn ang="T7">
                  <a:pos x="T2" y="T3"/>
                </a:cxn>
                <a:cxn ang="T8">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lnTo>
                    <a:pt x="313" y="0"/>
                  </a:lnTo>
                  <a:close/>
                </a:path>
              </a:pathLst>
            </a:custGeom>
            <a:gradFill rotWithShape="0">
              <a:gsLst>
                <a:gs pos="0">
                  <a:schemeClr val="bg1"/>
                </a:gs>
                <a:gs pos="100000">
                  <a:srgbClr val="B75B00"/>
                </a:gs>
              </a:gsLst>
              <a:lin ang="0" scaled="1"/>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4" name="AutoShape 5"/>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grpSp>
      <p:sp>
        <p:nvSpPr>
          <p:cNvPr id="1027" name="Rectangle 7"/>
          <p:cNvSpPr>
            <a:spLocks noGrp="1" noChangeArrowheads="1"/>
          </p:cNvSpPr>
          <p:nvPr>
            <p:ph type="title"/>
          </p:nvPr>
        </p:nvSpPr>
        <p:spPr bwMode="auto">
          <a:xfrm>
            <a:off x="685800" y="381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lstStyle/>
          <a:p>
            <a:pPr lvl="0"/>
            <a:r>
              <a:rPr lang="en-GB" smtClean="0"/>
              <a:t>Click to edit Master title style</a:t>
            </a:r>
          </a:p>
        </p:txBody>
      </p:sp>
      <p:sp>
        <p:nvSpPr>
          <p:cNvPr id="1028" name="Rectangle 8"/>
          <p:cNvSpPr>
            <a:spLocks noGrp="1" noChangeArrowheads="1"/>
          </p:cNvSpPr>
          <p:nvPr>
            <p:ph type="body" idx="1"/>
          </p:nvPr>
        </p:nvSpPr>
        <p:spPr bwMode="auto">
          <a:xfrm>
            <a:off x="685800" y="20574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33" name="Rectangle 9"/>
          <p:cNvSpPr>
            <a:spLocks noGrp="1" noChangeArrowheads="1"/>
          </p:cNvSpPr>
          <p:nvPr>
            <p:ph type="dt" sz="half" idx="2"/>
          </p:nvPr>
        </p:nvSpPr>
        <p:spPr bwMode="auto">
          <a:xfrm>
            <a:off x="685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lstStyle>
            <a:lvl1pPr>
              <a:defRPr sz="1400">
                <a:latin typeface="Arial" panose="020B0604020202020204" pitchFamily="34" charset="0"/>
              </a:defRPr>
            </a:lvl1pPr>
          </a:lstStyle>
          <a:p>
            <a:pPr>
              <a:defRPr/>
            </a:pPr>
            <a:fld id="{3F7D99A2-ABF6-4A0F-8714-83F1242F4112}" type="datetime1">
              <a:rPr lang="id-ID"/>
              <a:t>17/10/2025</a:t>
            </a:fld>
            <a:endParaRPr lang="en-GB"/>
          </a:p>
        </p:txBody>
      </p:sp>
      <p:sp>
        <p:nvSpPr>
          <p:cNvPr id="1034" name="Rectangle 10"/>
          <p:cNvSpPr>
            <a:spLocks noGrp="1" noChangeArrowheads="1"/>
          </p:cNvSpPr>
          <p:nvPr>
            <p:ph type="ftr" sz="quarter" idx="3"/>
          </p:nvPr>
        </p:nvSpPr>
        <p:spPr bwMode="auto">
          <a:xfrm>
            <a:off x="31242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lstStyle>
            <a:lvl1pPr algn="ctr">
              <a:defRPr sz="1400">
                <a:latin typeface="Arial" panose="020B0604020202020204" pitchFamily="34" charset="0"/>
              </a:defRPr>
            </a:lvl1pPr>
          </a:lstStyle>
          <a:p>
            <a:pPr>
              <a:defRPr/>
            </a:pPr>
            <a:r>
              <a:rPr lang="en-GB"/>
              <a:t>Time Series Analysis</a:t>
            </a:r>
          </a:p>
        </p:txBody>
      </p:sp>
      <p:sp>
        <p:nvSpPr>
          <p:cNvPr id="1035" name="Rectangle 11"/>
          <p:cNvSpPr>
            <a:spLocks noGrp="1" noChangeArrowheads="1"/>
          </p:cNvSpPr>
          <p:nvPr>
            <p:ph type="sldNum" sz="quarter" idx="4"/>
          </p:nvPr>
        </p:nvSpPr>
        <p:spPr bwMode="auto">
          <a:xfrm>
            <a:off x="65532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lstStyle>
            <a:lvl1pPr algn="r">
              <a:defRPr sz="1400">
                <a:latin typeface="Arial" panose="020B0604020202020204" pitchFamily="34" charset="0"/>
              </a:defRPr>
            </a:lvl1pPr>
          </a:lstStyle>
          <a:p>
            <a:pPr>
              <a:defRPr/>
            </a:pPr>
            <a:fld id="{11E7C380-6C6D-4E7E-8556-6939D6295BEF}" type="slidenum">
              <a:rPr lang="en-GB"/>
              <a:t>‹#›</a:t>
            </a:fld>
            <a:endParaRPr lang="en-GB"/>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r" rtl="0" eaLnBrk="0" fontAlgn="base" hangingPunct="0">
        <a:spcBef>
          <a:spcPct val="0"/>
        </a:spcBef>
        <a:spcAft>
          <a:spcPct val="0"/>
        </a:spcAft>
        <a:defRPr sz="4400" i="1">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panose="02020603050405020304" pitchFamily="18" charset="0"/>
        </a:defRPr>
      </a:lvl2pPr>
      <a:lvl3pPr algn="r" rtl="0" eaLnBrk="0" fontAlgn="base" hangingPunct="0">
        <a:spcBef>
          <a:spcPct val="0"/>
        </a:spcBef>
        <a:spcAft>
          <a:spcPct val="0"/>
        </a:spcAft>
        <a:defRPr sz="4400" i="1">
          <a:solidFill>
            <a:schemeClr val="tx2"/>
          </a:solidFill>
          <a:latin typeface="Times New Roman" panose="02020603050405020304" pitchFamily="18" charset="0"/>
        </a:defRPr>
      </a:lvl3pPr>
      <a:lvl4pPr algn="r" rtl="0" eaLnBrk="0" fontAlgn="base" hangingPunct="0">
        <a:spcBef>
          <a:spcPct val="0"/>
        </a:spcBef>
        <a:spcAft>
          <a:spcPct val="0"/>
        </a:spcAft>
        <a:defRPr sz="4400" i="1">
          <a:solidFill>
            <a:schemeClr val="tx2"/>
          </a:solidFill>
          <a:latin typeface="Times New Roman" panose="02020603050405020304" pitchFamily="18" charset="0"/>
        </a:defRPr>
      </a:lvl4pPr>
      <a:lvl5pPr algn="r" rtl="0" eaLnBrk="0" fontAlgn="base" hangingPunct="0">
        <a:spcBef>
          <a:spcPct val="0"/>
        </a:spcBef>
        <a:spcAft>
          <a:spcPct val="0"/>
        </a:spcAft>
        <a:defRPr sz="4400" i="1">
          <a:solidFill>
            <a:schemeClr val="tx2"/>
          </a:solidFill>
          <a:latin typeface="Times New Roman" panose="02020603050405020304" pitchFamily="18" charset="0"/>
        </a:defRPr>
      </a:lvl5pPr>
      <a:lvl6pPr marL="457200" algn="r" rtl="0" fontAlgn="base">
        <a:spcBef>
          <a:spcPct val="0"/>
        </a:spcBef>
        <a:spcAft>
          <a:spcPct val="0"/>
        </a:spcAft>
        <a:defRPr sz="4400" i="1">
          <a:solidFill>
            <a:schemeClr val="tx2"/>
          </a:solidFill>
          <a:latin typeface="Times New Roman" panose="02020603050405020304" pitchFamily="18" charset="0"/>
        </a:defRPr>
      </a:lvl6pPr>
      <a:lvl7pPr marL="914400" algn="r" rtl="0" fontAlgn="base">
        <a:spcBef>
          <a:spcPct val="0"/>
        </a:spcBef>
        <a:spcAft>
          <a:spcPct val="0"/>
        </a:spcAft>
        <a:defRPr sz="4400" i="1">
          <a:solidFill>
            <a:schemeClr val="tx2"/>
          </a:solidFill>
          <a:latin typeface="Times New Roman" panose="02020603050405020304" pitchFamily="18" charset="0"/>
        </a:defRPr>
      </a:lvl7pPr>
      <a:lvl8pPr marL="1371600" algn="r" rtl="0" fontAlgn="base">
        <a:spcBef>
          <a:spcPct val="0"/>
        </a:spcBef>
        <a:spcAft>
          <a:spcPct val="0"/>
        </a:spcAft>
        <a:defRPr sz="4400" i="1">
          <a:solidFill>
            <a:schemeClr val="tx2"/>
          </a:solidFill>
          <a:latin typeface="Times New Roman" panose="02020603050405020304" pitchFamily="18" charset="0"/>
        </a:defRPr>
      </a:lvl8pPr>
      <a:lvl9pPr marL="1828800" algn="r" rtl="0" fontAlgn="base">
        <a:spcBef>
          <a:spcPct val="0"/>
        </a:spcBef>
        <a:spcAft>
          <a:spcPct val="0"/>
        </a:spcAft>
        <a:defRPr sz="4400" i="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16.wmf"/><Relationship Id="rId5" Type="http://schemas.openxmlformats.org/officeDocument/2006/relationships/oleObject" Target="../embeddings/oleObject2.bin"/><Relationship Id="rId4" Type="http://schemas.openxmlformats.org/officeDocument/2006/relationships/image" Target="../media/image15.wmf"/></Relationships>
</file>

<file path=ppt/slides/_rels/slide27.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18.emf"/><Relationship Id="rId4" Type="http://schemas.openxmlformats.org/officeDocument/2006/relationships/oleObject" Target="../embeddings/oleObject3.bin"/></Relationships>
</file>

<file path=ppt/slides/_rels/slide31.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7.emf"/><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6" name="Rectangle 4"/>
          <p:cNvSpPr>
            <a:spLocks noGrp="1" noChangeArrowheads="1"/>
          </p:cNvSpPr>
          <p:nvPr>
            <p:ph type="title"/>
          </p:nvPr>
        </p:nvSpPr>
        <p:spPr>
          <a:xfrm>
            <a:off x="685800" y="609600"/>
            <a:ext cx="7772400" cy="1600200"/>
          </a:xfrm>
        </p:spPr>
        <p:txBody>
          <a:bodyPr/>
          <a:lstStyle/>
          <a:p>
            <a:pPr algn="ctr" eaLnBrk="1" hangingPunct="1"/>
            <a:r>
              <a:rPr lang="en-AU" b="1" i="0" dirty="0" smtClean="0">
                <a:solidFill>
                  <a:srgbClr val="FFFF00"/>
                </a:solidFill>
                <a:cs typeface="Times New Roman" panose="02020603050405020304" pitchFamily="18" charset="0"/>
              </a:rPr>
              <a:t>ANALISA DATA BERKALA  (TIME – SERIES)</a:t>
            </a:r>
            <a:endParaRPr lang="en-GB" b="1" i="0" dirty="0" smtClean="0">
              <a:solidFill>
                <a:srgbClr val="FFFF00"/>
              </a:solidFill>
              <a:cs typeface="Times New Roman" panose="02020603050405020304" pitchFamily="18" charset="0"/>
            </a:endParaRPr>
          </a:p>
        </p:txBody>
      </p:sp>
      <p:sp>
        <p:nvSpPr>
          <p:cNvPr id="2" name="Rectangle 1"/>
          <p:cNvSpPr/>
          <p:nvPr/>
        </p:nvSpPr>
        <p:spPr>
          <a:xfrm>
            <a:off x="2895600" y="2286000"/>
            <a:ext cx="2973891" cy="461665"/>
          </a:xfrm>
          <a:prstGeom prst="rect">
            <a:avLst/>
          </a:prstGeom>
        </p:spPr>
        <p:txBody>
          <a:bodyPr wrap="none">
            <a:spAutoFit/>
          </a:bodyPr>
          <a:lstStyle/>
          <a:p>
            <a:r>
              <a:rPr lang="id-ID" i="1" dirty="0" smtClean="0">
                <a:solidFill>
                  <a:srgbClr val="5C92B5">
                    <a:lumMod val="75000"/>
                  </a:srgbClr>
                </a:solidFill>
                <a:effectLst>
                  <a:outerShdw blurRad="38100" dist="38100" dir="2700000" algn="tl">
                    <a:srgbClr val="000000">
                      <a:alpha val="43137"/>
                    </a:srgbClr>
                  </a:outerShdw>
                </a:effectLst>
                <a:latin typeface="Bodoni MT Black" panose="02070A03080606020203" pitchFamily="18" charset="0"/>
              </a:rPr>
              <a:t> </a:t>
            </a:r>
            <a:r>
              <a:rPr lang="id-ID" i="1" dirty="0" smtClean="0">
                <a:solidFill>
                  <a:srgbClr val="00B0F0"/>
                </a:solidFill>
                <a:effectLst>
                  <a:outerShdw blurRad="38100" dist="38100" dir="2700000" algn="tl">
                    <a:srgbClr val="000000">
                      <a:alpha val="43137"/>
                    </a:srgbClr>
                  </a:outerShdw>
                </a:effectLst>
                <a:latin typeface="Bodoni MT Black" panose="02070A03080606020203" pitchFamily="18" charset="0"/>
              </a:rPr>
              <a:t>( Pertemuan </a:t>
            </a:r>
            <a:r>
              <a:rPr lang="id-ID" i="1" dirty="0" smtClean="0">
                <a:solidFill>
                  <a:srgbClr val="00B0F0"/>
                </a:solidFill>
                <a:effectLst>
                  <a:outerShdw blurRad="38100" dist="38100" dir="2700000" algn="tl">
                    <a:srgbClr val="000000">
                      <a:alpha val="43137"/>
                    </a:srgbClr>
                  </a:outerShdw>
                </a:effectLst>
                <a:latin typeface="Bodoni MT Black" panose="02070A03080606020203" pitchFamily="18" charset="0"/>
              </a:rPr>
              <a:t>4 </a:t>
            </a:r>
            <a:r>
              <a:rPr lang="id-ID" i="1" dirty="0" smtClean="0">
                <a:solidFill>
                  <a:srgbClr val="00B0F0"/>
                </a:solidFill>
                <a:effectLst>
                  <a:outerShdw blurRad="38100" dist="38100" dir="2700000" algn="tl">
                    <a:srgbClr val="000000">
                      <a:alpha val="43137"/>
                    </a:srgbClr>
                  </a:outerShdw>
                </a:effectLst>
                <a:latin typeface="Bodoni MT Black" panose="02070A03080606020203" pitchFamily="18" charset="0"/>
              </a:rPr>
              <a:t>)</a:t>
            </a:r>
            <a:endParaRPr lang="id-ID" dirty="0">
              <a:solidFill>
                <a:srgbClr val="00B0F0"/>
              </a:solidFill>
            </a:endParaRPr>
          </a:p>
        </p:txBody>
      </p:sp>
      <p:sp>
        <p:nvSpPr>
          <p:cNvPr id="5" name="Subtitle 2"/>
          <p:cNvSpPr txBox="1"/>
          <p:nvPr/>
        </p:nvSpPr>
        <p:spPr>
          <a:xfrm>
            <a:off x="1905000" y="5668144"/>
            <a:ext cx="5791200" cy="504056"/>
          </a:xfrm>
          <a:prstGeom prst="rect">
            <a:avLst/>
          </a:prstGeom>
        </p:spPr>
        <p:txBody>
          <a:bodyPr/>
          <a:lst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a:lstStyle>
          <a:p>
            <a:pPr marL="0" indent="0">
              <a:buNone/>
            </a:pPr>
            <a:r>
              <a:rPr lang="en-US" dirty="0" smtClean="0">
                <a:solidFill>
                  <a:srgbClr val="FF0000"/>
                </a:solidFill>
              </a:rPr>
              <a:t>OLEH</a:t>
            </a:r>
            <a:r>
              <a:rPr lang="id-ID" dirty="0" smtClean="0">
                <a:solidFill>
                  <a:srgbClr val="FF0000"/>
                </a:solidFill>
              </a:rPr>
              <a:t> </a:t>
            </a:r>
            <a:r>
              <a:rPr lang="en-US" dirty="0" smtClean="0">
                <a:solidFill>
                  <a:srgbClr val="FF0000"/>
                </a:solidFill>
              </a:rPr>
              <a:t>:</a:t>
            </a:r>
            <a:r>
              <a:rPr lang="id-ID" dirty="0" smtClean="0">
                <a:solidFill>
                  <a:srgbClr val="FF0000"/>
                </a:solidFill>
              </a:rPr>
              <a:t> </a:t>
            </a:r>
            <a:r>
              <a:rPr lang="en-US"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BIDA S</a:t>
            </a:r>
            <a:r>
              <a:rPr lang="id-ID"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a:t>
            </a:r>
            <a:r>
              <a:rPr lang="en-US"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RI, S.P., </a:t>
            </a:r>
            <a:r>
              <a:rPr lang="id-ID"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M.Si</a:t>
            </a:r>
            <a:r>
              <a:rPr lang="id-ID"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en-US"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178982"/>
            <a:ext cx="5029200" cy="2244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p:cTn id="7" dur="5000" fill="hold"/>
                                        <p:tgtEl>
                                          <p:spTgt spid="23556"/>
                                        </p:tgtEl>
                                        <p:attrNameLst>
                                          <p:attrName>ppt_w</p:attrName>
                                        </p:attrNameLst>
                                      </p:cBhvr>
                                      <p:tavLst>
                                        <p:tav tm="0" fmla="#ppt_w*sin(2.5*pi*$)">
                                          <p:val>
                                            <p:fltVal val="0"/>
                                          </p:val>
                                        </p:tav>
                                        <p:tav tm="100000">
                                          <p:val>
                                            <p:fltVal val="1"/>
                                          </p:val>
                                        </p:tav>
                                      </p:tavLst>
                                    </p:anim>
                                    <p:anim calcmode="lin" valueType="num">
                                      <p:cBhvr>
                                        <p:cTn id="8" dur="5000" fill="hold"/>
                                        <p:tgtEl>
                                          <p:spTgt spid="2355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1096FFF-1E33-4E3E-9CBC-1BB56A219B5C}"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10243"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10244" name="Slide Number Placeholder 4"/>
          <p:cNvSpPr>
            <a:spLocks noGrp="1"/>
          </p:cNvSpPr>
          <p:nvPr>
            <p:ph type="sldNum" sz="quarter" idx="12"/>
          </p:nvPr>
        </p:nvSpPr>
        <p:spPr>
          <a:xfrm>
            <a:off x="7848600" y="6324600"/>
            <a:ext cx="6096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7DA1FBD-02F2-4ADA-8152-09E8527B4CB0}" type="slidenum">
              <a:rPr lang="en-GB" sz="1400" smtClean="0">
                <a:latin typeface="Arial" panose="020B0604020202020204" pitchFamily="34" charset="0"/>
              </a:rPr>
              <a:t>10</a:t>
            </a:fld>
            <a:endParaRPr lang="en-GB" sz="1400" smtClean="0">
              <a:latin typeface="Arial" panose="020B0604020202020204" pitchFamily="34" charset="0"/>
            </a:endParaRPr>
          </a:p>
        </p:txBody>
      </p:sp>
      <p:sp>
        <p:nvSpPr>
          <p:cNvPr id="29698" name="Rectangle 2"/>
          <p:cNvSpPr>
            <a:spLocks noGrp="1" noChangeArrowheads="1"/>
          </p:cNvSpPr>
          <p:nvPr>
            <p:ph type="title"/>
          </p:nvPr>
        </p:nvSpPr>
        <p:spPr/>
        <p:txBody>
          <a:bodyPr/>
          <a:lstStyle/>
          <a:p>
            <a:pPr eaLnBrk="1" hangingPunct="1"/>
            <a:r>
              <a:rPr lang="en-AU" sz="3200" b="1" u="sng" dirty="0" smtClean="0">
                <a:cs typeface="Times New Roman" panose="02020603050405020304" pitchFamily="18" charset="0"/>
              </a:rPr>
              <a:t>Ad. 1. METODE TANGAN BEBAS</a:t>
            </a:r>
            <a:r>
              <a:rPr lang="en-AU" sz="3200" dirty="0" smtClean="0">
                <a:cs typeface="Times New Roman" panose="02020603050405020304" pitchFamily="18" charset="0"/>
              </a:rPr>
              <a:t/>
            </a:r>
            <a:br>
              <a:rPr lang="en-AU" sz="3200" dirty="0" smtClean="0">
                <a:cs typeface="Times New Roman" panose="02020603050405020304" pitchFamily="18" charset="0"/>
              </a:rPr>
            </a:br>
            <a:r>
              <a:rPr lang="en-AU" sz="3200" b="1" u="sng" dirty="0" err="1" smtClean="0">
                <a:solidFill>
                  <a:srgbClr val="99FFCC"/>
                </a:solidFill>
                <a:cs typeface="Times New Roman" panose="02020603050405020304" pitchFamily="18" charset="0"/>
              </a:rPr>
              <a:t>Langkah-langkah</a:t>
            </a:r>
            <a:endParaRPr lang="en-GB" sz="3200" dirty="0" smtClean="0">
              <a:solidFill>
                <a:srgbClr val="99FFCC"/>
              </a:solidFill>
              <a:cs typeface="Times New Roman" panose="02020603050405020304" pitchFamily="18" charset="0"/>
            </a:endParaRPr>
          </a:p>
        </p:txBody>
      </p:sp>
      <p:sp>
        <p:nvSpPr>
          <p:cNvPr id="29699" name="Text Box 3"/>
          <p:cNvSpPr txBox="1">
            <a:spLocks noChangeArrowheads="1"/>
          </p:cNvSpPr>
          <p:nvPr/>
        </p:nvSpPr>
        <p:spPr bwMode="auto">
          <a:xfrm>
            <a:off x="898525" y="2174875"/>
            <a:ext cx="786447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buFontTx/>
              <a:buAutoNum type="arabicPeriod"/>
            </a:pPr>
            <a:r>
              <a:rPr lang="en-AU" dirty="0" err="1">
                <a:solidFill>
                  <a:srgbClr val="CC99FF"/>
                </a:solidFill>
                <a:cs typeface="Times New Roman" panose="02020603050405020304" pitchFamily="18" charset="0"/>
              </a:rPr>
              <a:t>Buat</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sumbu</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tegak</a:t>
            </a:r>
            <a:r>
              <a:rPr lang="en-AU" dirty="0">
                <a:solidFill>
                  <a:srgbClr val="CC99FF"/>
                </a:solidFill>
                <a:cs typeface="Times New Roman" panose="02020603050405020304" pitchFamily="18" charset="0"/>
              </a:rPr>
              <a:t> Y </a:t>
            </a:r>
            <a:r>
              <a:rPr lang="en-AU" dirty="0" err="1">
                <a:solidFill>
                  <a:srgbClr val="CC99FF"/>
                </a:solidFill>
                <a:cs typeface="Times New Roman" panose="02020603050405020304" pitchFamily="18" charset="0"/>
              </a:rPr>
              <a:t>dan</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sumbu</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mendatar</a:t>
            </a:r>
            <a:r>
              <a:rPr lang="en-AU" dirty="0">
                <a:solidFill>
                  <a:srgbClr val="CC99FF"/>
                </a:solidFill>
                <a:cs typeface="Times New Roman" panose="02020603050405020304" pitchFamily="18" charset="0"/>
              </a:rPr>
              <a:t> X</a:t>
            </a:r>
          </a:p>
          <a:p>
            <a:pPr eaLnBrk="1" hangingPunct="1">
              <a:buFontTx/>
              <a:buAutoNum type="arabicPeriod"/>
            </a:pPr>
            <a:r>
              <a:rPr lang="en-AU" dirty="0" err="1">
                <a:solidFill>
                  <a:srgbClr val="CC99FF"/>
                </a:solidFill>
                <a:cs typeface="Times New Roman" panose="02020603050405020304" pitchFamily="18" charset="0"/>
              </a:rPr>
              <a:t>Buat</a:t>
            </a:r>
            <a:r>
              <a:rPr lang="en-AU" dirty="0">
                <a:solidFill>
                  <a:srgbClr val="CC99FF"/>
                </a:solidFill>
                <a:cs typeface="Times New Roman" panose="02020603050405020304" pitchFamily="18" charset="0"/>
              </a:rPr>
              <a:t> diagram </a:t>
            </a:r>
            <a:r>
              <a:rPr lang="en-AU" dirty="0" err="1">
                <a:solidFill>
                  <a:srgbClr val="CC99FF"/>
                </a:solidFill>
                <a:cs typeface="Times New Roman" panose="02020603050405020304" pitchFamily="18" charset="0"/>
              </a:rPr>
              <a:t>pencar</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dari</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koordinat</a:t>
            </a:r>
            <a:r>
              <a:rPr lang="en-AU" dirty="0">
                <a:solidFill>
                  <a:srgbClr val="CC99FF"/>
                </a:solidFill>
                <a:cs typeface="Times New Roman" panose="02020603050405020304" pitchFamily="18" charset="0"/>
              </a:rPr>
              <a:t> (X, Y) </a:t>
            </a:r>
            <a:r>
              <a:rPr lang="en-AU" dirty="0" err="1">
                <a:solidFill>
                  <a:srgbClr val="CC99FF"/>
                </a:solidFill>
                <a:cs typeface="Times New Roman" panose="02020603050405020304" pitchFamily="18" charset="0"/>
              </a:rPr>
              <a:t>dimana</a:t>
            </a:r>
            <a:r>
              <a:rPr lang="en-AU" dirty="0">
                <a:solidFill>
                  <a:srgbClr val="CC99FF"/>
                </a:solidFill>
                <a:cs typeface="Times New Roman" panose="02020603050405020304" pitchFamily="18" charset="0"/>
              </a:rPr>
              <a:t>	  X = </a:t>
            </a:r>
            <a:r>
              <a:rPr lang="en-AU" dirty="0" err="1">
                <a:solidFill>
                  <a:srgbClr val="CC99FF"/>
                </a:solidFill>
                <a:cs typeface="Times New Roman" panose="02020603050405020304" pitchFamily="18" charset="0"/>
              </a:rPr>
              <a:t>variabel</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waktu</a:t>
            </a:r>
            <a:r>
              <a:rPr lang="en-AU" dirty="0">
                <a:solidFill>
                  <a:srgbClr val="CC99FF"/>
                </a:solidFill>
                <a:cs typeface="Times New Roman" panose="02020603050405020304" pitchFamily="18" charset="0"/>
              </a:rPr>
              <a:t> Y = data </a:t>
            </a:r>
            <a:r>
              <a:rPr lang="en-AU" dirty="0" err="1">
                <a:solidFill>
                  <a:srgbClr val="CC99FF"/>
                </a:solidFill>
                <a:cs typeface="Times New Roman" panose="02020603050405020304" pitchFamily="18" charset="0"/>
              </a:rPr>
              <a:t>berkala</a:t>
            </a:r>
            <a:endParaRPr lang="en-AU" dirty="0">
              <a:solidFill>
                <a:srgbClr val="CC99FF"/>
              </a:solidFill>
              <a:cs typeface="Times New Roman" panose="02020603050405020304" pitchFamily="18" charset="0"/>
            </a:endParaRPr>
          </a:p>
          <a:p>
            <a:pPr eaLnBrk="1" hangingPunct="1">
              <a:buFontTx/>
              <a:buAutoNum type="arabicPeriod"/>
            </a:pPr>
            <a:r>
              <a:rPr lang="en-AU" dirty="0" err="1">
                <a:solidFill>
                  <a:srgbClr val="CC99FF"/>
                </a:solidFill>
                <a:cs typeface="Times New Roman" panose="02020603050405020304" pitchFamily="18" charset="0"/>
              </a:rPr>
              <a:t>Tarik</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garis</a:t>
            </a:r>
            <a:r>
              <a:rPr lang="en-AU" dirty="0">
                <a:solidFill>
                  <a:srgbClr val="CC99FF"/>
                </a:solidFill>
                <a:cs typeface="Times New Roman" panose="02020603050405020304" pitchFamily="18" charset="0"/>
              </a:rPr>
              <a:t> yang </a:t>
            </a:r>
            <a:r>
              <a:rPr lang="en-AU" dirty="0" err="1">
                <a:solidFill>
                  <a:srgbClr val="CC99FF"/>
                </a:solidFill>
                <a:cs typeface="Times New Roman" panose="02020603050405020304" pitchFamily="18" charset="0"/>
              </a:rPr>
              <a:t>dapat</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mewakili</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atau</a:t>
            </a:r>
            <a:r>
              <a:rPr lang="en-AU" dirty="0">
                <a:solidFill>
                  <a:srgbClr val="CC99FF"/>
                </a:solidFill>
                <a:cs typeface="Times New Roman" panose="02020603050405020304" pitchFamily="18" charset="0"/>
              </a:rPr>
              <a:t> paling </a:t>
            </a:r>
            <a:r>
              <a:rPr lang="en-AU" dirty="0" err="1">
                <a:solidFill>
                  <a:srgbClr val="CC99FF"/>
                </a:solidFill>
                <a:cs typeface="Times New Roman" panose="02020603050405020304" pitchFamily="18" charset="0"/>
              </a:rPr>
              <a:t>tidak</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mendekati</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semua</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titik</a:t>
            </a:r>
            <a:r>
              <a:rPr lang="en-AU" dirty="0">
                <a:solidFill>
                  <a:srgbClr val="CC99FF"/>
                </a:solidFill>
                <a:cs typeface="Times New Roman" panose="02020603050405020304" pitchFamily="18" charset="0"/>
              </a:rPr>
              <a:t> </a:t>
            </a:r>
            <a:r>
              <a:rPr lang="en-AU" dirty="0" err="1" smtClean="0">
                <a:solidFill>
                  <a:srgbClr val="CC99FF"/>
                </a:solidFill>
                <a:cs typeface="Times New Roman" panose="02020603050405020304" pitchFamily="18" charset="0"/>
              </a:rPr>
              <a:t>koo</a:t>
            </a:r>
            <a:r>
              <a:rPr lang="id-ID" dirty="0" smtClean="0">
                <a:solidFill>
                  <a:srgbClr val="CC99FF"/>
                </a:solidFill>
                <a:cs typeface="Times New Roman" panose="02020603050405020304" pitchFamily="18" charset="0"/>
              </a:rPr>
              <a:t>r</a:t>
            </a:r>
            <a:r>
              <a:rPr lang="en-AU" dirty="0" err="1" smtClean="0">
                <a:solidFill>
                  <a:srgbClr val="CC99FF"/>
                </a:solidFill>
                <a:cs typeface="Times New Roman" panose="02020603050405020304" pitchFamily="18" charset="0"/>
              </a:rPr>
              <a:t>dinat</a:t>
            </a:r>
            <a:r>
              <a:rPr lang="en-AU" dirty="0" smtClean="0">
                <a:solidFill>
                  <a:srgbClr val="CC99FF"/>
                </a:solidFill>
                <a:cs typeface="Times New Roman" panose="02020603050405020304" pitchFamily="18" charset="0"/>
              </a:rPr>
              <a:t> </a:t>
            </a:r>
            <a:r>
              <a:rPr lang="en-AU" dirty="0">
                <a:solidFill>
                  <a:srgbClr val="CC99FF"/>
                </a:solidFill>
                <a:cs typeface="Times New Roman" panose="02020603050405020304" pitchFamily="18" charset="0"/>
              </a:rPr>
              <a:t>yang </a:t>
            </a:r>
            <a:r>
              <a:rPr lang="en-AU" i="1" dirty="0" err="1">
                <a:solidFill>
                  <a:srgbClr val="CC99FF"/>
                </a:solidFill>
                <a:cs typeface="Times New Roman" panose="02020603050405020304" pitchFamily="18" charset="0"/>
              </a:rPr>
              <a:t>membentuk</a:t>
            </a:r>
            <a:r>
              <a:rPr lang="en-AU" i="1" dirty="0">
                <a:solidFill>
                  <a:srgbClr val="CC99FF"/>
                </a:solidFill>
                <a:cs typeface="Times New Roman" panose="02020603050405020304" pitchFamily="18" charset="0"/>
              </a:rPr>
              <a:t> </a:t>
            </a:r>
            <a:r>
              <a:rPr lang="en-AU" i="1" dirty="0">
                <a:solidFill>
                  <a:srgbClr val="00B0F0"/>
                </a:solidFill>
                <a:cs typeface="Times New Roman" panose="02020603050405020304" pitchFamily="18" charset="0"/>
              </a:rPr>
              <a:t>scatter </a:t>
            </a:r>
            <a:r>
              <a:rPr lang="en-AU" i="1" dirty="0" smtClean="0">
                <a:solidFill>
                  <a:srgbClr val="00B0F0"/>
                </a:solidFill>
                <a:cs typeface="Times New Roman" panose="02020603050405020304" pitchFamily="18" charset="0"/>
              </a:rPr>
              <a:t>diagram</a:t>
            </a:r>
            <a:r>
              <a:rPr lang="id-ID" i="1" dirty="0" smtClean="0">
                <a:solidFill>
                  <a:srgbClr val="00B0F0"/>
                </a:solidFill>
                <a:cs typeface="Times New Roman" panose="02020603050405020304" pitchFamily="18" charset="0"/>
              </a:rPr>
              <a:t> </a:t>
            </a:r>
            <a:r>
              <a:rPr lang="en-AU" dirty="0" smtClean="0">
                <a:solidFill>
                  <a:srgbClr val="00B0F0"/>
                </a:solidFill>
                <a:cs typeface="Times New Roman" panose="02020603050405020304" pitchFamily="18" charset="0"/>
              </a:rPr>
              <a:t>/</a:t>
            </a:r>
            <a:r>
              <a:rPr lang="id-ID" dirty="0" smtClean="0">
                <a:solidFill>
                  <a:srgbClr val="00B0F0"/>
                </a:solidFill>
                <a:cs typeface="Times New Roman" panose="02020603050405020304" pitchFamily="18" charset="0"/>
              </a:rPr>
              <a:t> </a:t>
            </a:r>
            <a:r>
              <a:rPr lang="en-AU" dirty="0" smtClean="0">
                <a:solidFill>
                  <a:srgbClr val="00B0F0"/>
                </a:solidFill>
                <a:cs typeface="Times New Roman" panose="02020603050405020304" pitchFamily="18" charset="0"/>
              </a:rPr>
              <a:t>diagram </a:t>
            </a:r>
            <a:r>
              <a:rPr lang="en-AU" dirty="0" err="1">
                <a:solidFill>
                  <a:srgbClr val="00B0F0"/>
                </a:solidFill>
                <a:cs typeface="Times New Roman" panose="02020603050405020304" pitchFamily="18" charset="0"/>
              </a:rPr>
              <a:t>penca</a:t>
            </a:r>
            <a:r>
              <a:rPr lang="en-AU" dirty="0" err="1">
                <a:solidFill>
                  <a:srgbClr val="CC99FF"/>
                </a:solidFill>
                <a:cs typeface="Times New Roman" panose="02020603050405020304" pitchFamily="18" charset="0"/>
              </a:rPr>
              <a:t>r</a:t>
            </a:r>
            <a:r>
              <a:rPr lang="en-AU" dirty="0">
                <a:solidFill>
                  <a:srgbClr val="CC99FF"/>
                </a:solidFill>
                <a:cs typeface="Times New Roman" panose="02020603050405020304" pitchFamily="18" charset="0"/>
              </a:rPr>
              <a:t> </a:t>
            </a:r>
            <a:r>
              <a:rPr lang="en-AU" dirty="0" err="1">
                <a:solidFill>
                  <a:srgbClr val="CC99FF"/>
                </a:solidFill>
                <a:cs typeface="Times New Roman" panose="02020603050405020304" pitchFamily="18" charset="0"/>
              </a:rPr>
              <a:t>tersebut</a:t>
            </a:r>
            <a:r>
              <a:rPr lang="en-AU" dirty="0">
                <a:solidFill>
                  <a:srgbClr val="CC99FF"/>
                </a:solidFill>
                <a:cs typeface="Times New Roman" panose="02020603050405020304" pitchFamily="18" charset="0"/>
              </a:rPr>
              <a:t>.</a:t>
            </a:r>
            <a:endParaRPr lang="en-GB" dirty="0">
              <a:solidFill>
                <a:srgbClr val="CC99FF"/>
              </a:solidFill>
            </a:endParaRPr>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additive="base">
                                        <p:cTn id="7" dur="500" fill="hold"/>
                                        <p:tgtEl>
                                          <p:spTgt spid="29698"/>
                                        </p:tgtEl>
                                        <p:attrNameLst>
                                          <p:attrName>ppt_x</p:attrName>
                                        </p:attrNameLst>
                                      </p:cBhvr>
                                      <p:tavLst>
                                        <p:tav tm="0">
                                          <p:val>
                                            <p:strVal val="#ppt_x"/>
                                          </p:val>
                                        </p:tav>
                                        <p:tav tm="100000">
                                          <p:val>
                                            <p:strVal val="#ppt_x"/>
                                          </p:val>
                                        </p:tav>
                                      </p:tavLst>
                                    </p:anim>
                                    <p:anim calcmode="lin" valueType="num">
                                      <p:cBhvr additive="base">
                                        <p:cTn id="8" dur="500" fill="hold"/>
                                        <p:tgtEl>
                                          <p:spTgt spid="2969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699">
                                            <p:txEl>
                                              <p:pRg st="0" end="0"/>
                                            </p:txEl>
                                          </p:spTgt>
                                        </p:tgtEl>
                                        <p:attrNameLst>
                                          <p:attrName>style.visibility</p:attrName>
                                        </p:attrNameLst>
                                      </p:cBhvr>
                                      <p:to>
                                        <p:strVal val="visible"/>
                                      </p:to>
                                    </p:set>
                                    <p:anim calcmode="lin" valueType="num">
                                      <p:cBhvr additive="base">
                                        <p:cTn id="13" dur="5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699">
                                            <p:txEl>
                                              <p:pRg st="1" end="1"/>
                                            </p:txEl>
                                          </p:spTgt>
                                        </p:tgtEl>
                                        <p:attrNameLst>
                                          <p:attrName>style.visibility</p:attrName>
                                        </p:attrNameLst>
                                      </p:cBhvr>
                                      <p:to>
                                        <p:strVal val="visible"/>
                                      </p:to>
                                    </p:set>
                                    <p:anim calcmode="lin" valueType="num">
                                      <p:cBhvr additive="base">
                                        <p:cTn id="19" dur="5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9699">
                                            <p:txEl>
                                              <p:pRg st="2" end="2"/>
                                            </p:txEl>
                                          </p:spTgt>
                                        </p:tgtEl>
                                        <p:attrNameLst>
                                          <p:attrName>style.visibility</p:attrName>
                                        </p:attrNameLst>
                                      </p:cBhvr>
                                      <p:to>
                                        <p:strVal val="visible"/>
                                      </p:to>
                                    </p:set>
                                    <p:anim calcmode="lin" valueType="num">
                                      <p:cBhvr additive="base">
                                        <p:cTn id="25" dur="5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6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69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4D42A87-90D8-4D99-88E4-F00AE2CA675B}" type="datetime1">
              <a:rPr lang="id-ID" smtClean="0"/>
              <a:t>17/10/2025</a:t>
            </a:fld>
            <a:endParaRPr lang="en-GB"/>
          </a:p>
        </p:txBody>
      </p:sp>
      <p:sp>
        <p:nvSpPr>
          <p:cNvPr id="3" name="Footer Placeholder 2"/>
          <p:cNvSpPr>
            <a:spLocks noGrp="1"/>
          </p:cNvSpPr>
          <p:nvPr>
            <p:ph type="ftr" sz="quarter" idx="11"/>
          </p:nvPr>
        </p:nvSpPr>
        <p:spPr/>
        <p:txBody>
          <a:bodyPr/>
          <a:lstStyle/>
          <a:p>
            <a:pPr>
              <a:defRPr/>
            </a:pPr>
            <a:r>
              <a:rPr lang="en-GB" smtClean="0"/>
              <a:t>Time Series Analysis</a:t>
            </a:r>
            <a:endParaRPr lang="en-GB"/>
          </a:p>
        </p:txBody>
      </p:sp>
      <p:sp>
        <p:nvSpPr>
          <p:cNvPr id="4" name="Slide Number Placeholder 3"/>
          <p:cNvSpPr>
            <a:spLocks noGrp="1"/>
          </p:cNvSpPr>
          <p:nvPr>
            <p:ph type="sldNum" sz="quarter" idx="12"/>
          </p:nvPr>
        </p:nvSpPr>
        <p:spPr/>
        <p:txBody>
          <a:bodyPr/>
          <a:lstStyle/>
          <a:p>
            <a:pPr>
              <a:defRPr/>
            </a:pPr>
            <a:fld id="{FE2CC6EC-4BD4-4C7D-9038-59C77ABBD133}" type="slidenum">
              <a:rPr lang="en-GB" smtClean="0"/>
              <a:t>11</a:t>
            </a:fld>
            <a:endParaRPr lang="en-GB"/>
          </a:p>
        </p:txBody>
      </p:sp>
      <p:graphicFrame>
        <p:nvGraphicFramePr>
          <p:cNvPr id="5" name="Table 4"/>
          <p:cNvGraphicFramePr>
            <a:graphicFrameLocks noGrp="1"/>
          </p:cNvGraphicFramePr>
          <p:nvPr>
            <p:extLst>
              <p:ext uri="{D42A27DB-BD31-4B8C-83A1-F6EECF244321}">
                <p14:modId xmlns:p14="http://schemas.microsoft.com/office/powerpoint/2010/main" val="3772145030"/>
              </p:ext>
            </p:extLst>
          </p:nvPr>
        </p:nvGraphicFramePr>
        <p:xfrm>
          <a:off x="645994" y="1600200"/>
          <a:ext cx="4716780" cy="1682496"/>
        </p:xfrm>
        <a:graphic>
          <a:graphicData uri="http://schemas.openxmlformats.org/drawingml/2006/table">
            <a:tbl>
              <a:tblPr firstRow="1" firstCol="1" bandRow="1">
                <a:tableStyleId>{5C22544A-7EE6-4342-B048-85BDC9FD1C3A}</a:tableStyleId>
              </a:tblPr>
              <a:tblGrid>
                <a:gridCol w="2358390"/>
                <a:gridCol w="2358390"/>
              </a:tblGrid>
              <a:tr h="0">
                <a:tc>
                  <a:txBody>
                    <a:bodyPr/>
                    <a:lstStyle/>
                    <a:p>
                      <a:pPr marL="457200">
                        <a:lnSpc>
                          <a:spcPct val="115000"/>
                        </a:lnSpc>
                        <a:spcAft>
                          <a:spcPts val="0"/>
                        </a:spcAft>
                        <a:tabLst>
                          <a:tab pos="2300605" algn="l"/>
                        </a:tabLst>
                      </a:pPr>
                      <a:r>
                        <a:rPr lang="en-US" sz="1200" dirty="0" err="1">
                          <a:effectLst/>
                        </a:rPr>
                        <a:t>Bulan</a:t>
                      </a:r>
                      <a:endParaRPr lang="id-ID" sz="1100" dirty="0">
                        <a:effectLst/>
                        <a:latin typeface="Calibri"/>
                        <a:ea typeface="Calibri"/>
                        <a:cs typeface="Times New Roman"/>
                      </a:endParaRPr>
                    </a:p>
                  </a:txBody>
                  <a:tcPr marL="68580" marR="68580" marT="0" marB="0"/>
                </a:tc>
                <a:tc>
                  <a:txBody>
                    <a:bodyPr/>
                    <a:lstStyle/>
                    <a:p>
                      <a:pPr marL="457200">
                        <a:lnSpc>
                          <a:spcPct val="115000"/>
                        </a:lnSpc>
                        <a:spcAft>
                          <a:spcPts val="0"/>
                        </a:spcAft>
                        <a:tabLst>
                          <a:tab pos="2300605" algn="l"/>
                        </a:tabLst>
                      </a:pPr>
                      <a:r>
                        <a:rPr lang="en-US" sz="1200">
                          <a:effectLst/>
                        </a:rPr>
                        <a:t>Penjualan</a:t>
                      </a:r>
                      <a:endParaRPr lang="id-ID" sz="1100">
                        <a:effectLst/>
                        <a:latin typeface="Calibri"/>
                        <a:ea typeface="Calibri"/>
                        <a:cs typeface="Times New Roman"/>
                      </a:endParaRPr>
                    </a:p>
                  </a:txBody>
                  <a:tcPr marL="68580" marR="68580" marT="0" marB="0"/>
                </a:tc>
              </a:tr>
              <a:tr h="0">
                <a:tc>
                  <a:txBody>
                    <a:bodyPr/>
                    <a:lstStyle/>
                    <a:p>
                      <a:pPr marL="457200">
                        <a:lnSpc>
                          <a:spcPct val="115000"/>
                        </a:lnSpc>
                        <a:spcAft>
                          <a:spcPts val="0"/>
                        </a:spcAft>
                        <a:tabLst>
                          <a:tab pos="2300605" algn="l"/>
                        </a:tabLst>
                      </a:pPr>
                      <a:r>
                        <a:rPr lang="en-US" sz="1200">
                          <a:effectLst/>
                        </a:rPr>
                        <a:t>Januari</a:t>
                      </a:r>
                      <a:endParaRPr lang="id-ID" sz="1100">
                        <a:effectLst/>
                        <a:latin typeface="Calibri"/>
                        <a:ea typeface="Calibri"/>
                        <a:cs typeface="Times New Roman"/>
                      </a:endParaRPr>
                    </a:p>
                  </a:txBody>
                  <a:tcPr marL="68580" marR="68580" marT="0" marB="0"/>
                </a:tc>
                <a:tc>
                  <a:txBody>
                    <a:bodyPr/>
                    <a:lstStyle/>
                    <a:p>
                      <a:pPr marL="457200">
                        <a:lnSpc>
                          <a:spcPct val="115000"/>
                        </a:lnSpc>
                        <a:spcAft>
                          <a:spcPts val="0"/>
                        </a:spcAft>
                        <a:tabLst>
                          <a:tab pos="2300605" algn="l"/>
                        </a:tabLst>
                      </a:pPr>
                      <a:r>
                        <a:rPr lang="en-US" sz="1200">
                          <a:effectLst/>
                        </a:rPr>
                        <a:t>15</a:t>
                      </a:r>
                      <a:endParaRPr lang="id-ID" sz="1100">
                        <a:effectLst/>
                        <a:latin typeface="Calibri"/>
                        <a:ea typeface="Calibri"/>
                        <a:cs typeface="Times New Roman"/>
                      </a:endParaRPr>
                    </a:p>
                  </a:txBody>
                  <a:tcPr marL="68580" marR="68580" marT="0" marB="0"/>
                </a:tc>
              </a:tr>
              <a:tr h="0">
                <a:tc>
                  <a:txBody>
                    <a:bodyPr/>
                    <a:lstStyle/>
                    <a:p>
                      <a:pPr marL="457200">
                        <a:lnSpc>
                          <a:spcPct val="115000"/>
                        </a:lnSpc>
                        <a:spcAft>
                          <a:spcPts val="0"/>
                        </a:spcAft>
                        <a:tabLst>
                          <a:tab pos="2300605" algn="l"/>
                        </a:tabLst>
                      </a:pPr>
                      <a:r>
                        <a:rPr lang="en-US" sz="1200">
                          <a:effectLst/>
                        </a:rPr>
                        <a:t>Februari</a:t>
                      </a:r>
                      <a:endParaRPr lang="id-ID" sz="1100">
                        <a:effectLst/>
                        <a:latin typeface="Calibri"/>
                        <a:ea typeface="Calibri"/>
                        <a:cs typeface="Times New Roman"/>
                      </a:endParaRPr>
                    </a:p>
                  </a:txBody>
                  <a:tcPr marL="68580" marR="68580" marT="0" marB="0"/>
                </a:tc>
                <a:tc>
                  <a:txBody>
                    <a:bodyPr/>
                    <a:lstStyle/>
                    <a:p>
                      <a:pPr marL="457200">
                        <a:lnSpc>
                          <a:spcPct val="115000"/>
                        </a:lnSpc>
                        <a:spcAft>
                          <a:spcPts val="0"/>
                        </a:spcAft>
                        <a:tabLst>
                          <a:tab pos="2300605" algn="l"/>
                        </a:tabLst>
                      </a:pPr>
                      <a:r>
                        <a:rPr lang="en-US" sz="1200">
                          <a:effectLst/>
                        </a:rPr>
                        <a:t>12</a:t>
                      </a:r>
                      <a:endParaRPr lang="id-ID" sz="1100">
                        <a:effectLst/>
                        <a:latin typeface="Calibri"/>
                        <a:ea typeface="Calibri"/>
                        <a:cs typeface="Times New Roman"/>
                      </a:endParaRPr>
                    </a:p>
                  </a:txBody>
                  <a:tcPr marL="68580" marR="68580" marT="0" marB="0"/>
                </a:tc>
              </a:tr>
              <a:tr h="0">
                <a:tc>
                  <a:txBody>
                    <a:bodyPr/>
                    <a:lstStyle/>
                    <a:p>
                      <a:pPr marL="457200">
                        <a:lnSpc>
                          <a:spcPct val="115000"/>
                        </a:lnSpc>
                        <a:spcAft>
                          <a:spcPts val="0"/>
                        </a:spcAft>
                        <a:tabLst>
                          <a:tab pos="2300605" algn="l"/>
                        </a:tabLst>
                      </a:pPr>
                      <a:r>
                        <a:rPr lang="en-US" sz="1200">
                          <a:effectLst/>
                        </a:rPr>
                        <a:t>Maret</a:t>
                      </a:r>
                      <a:endParaRPr lang="id-ID" sz="1100">
                        <a:effectLst/>
                        <a:latin typeface="Calibri"/>
                        <a:ea typeface="Calibri"/>
                        <a:cs typeface="Times New Roman"/>
                      </a:endParaRPr>
                    </a:p>
                  </a:txBody>
                  <a:tcPr marL="68580" marR="68580" marT="0" marB="0"/>
                </a:tc>
                <a:tc>
                  <a:txBody>
                    <a:bodyPr/>
                    <a:lstStyle/>
                    <a:p>
                      <a:pPr marL="457200">
                        <a:lnSpc>
                          <a:spcPct val="115000"/>
                        </a:lnSpc>
                        <a:spcAft>
                          <a:spcPts val="0"/>
                        </a:spcAft>
                        <a:tabLst>
                          <a:tab pos="2300605" algn="l"/>
                        </a:tabLst>
                      </a:pPr>
                      <a:r>
                        <a:rPr lang="en-US" sz="1200">
                          <a:effectLst/>
                        </a:rPr>
                        <a:t>21</a:t>
                      </a:r>
                      <a:endParaRPr lang="id-ID" sz="1100">
                        <a:effectLst/>
                        <a:latin typeface="Calibri"/>
                        <a:ea typeface="Calibri"/>
                        <a:cs typeface="Times New Roman"/>
                      </a:endParaRPr>
                    </a:p>
                  </a:txBody>
                  <a:tcPr marL="68580" marR="68580" marT="0" marB="0"/>
                </a:tc>
              </a:tr>
              <a:tr h="0">
                <a:tc>
                  <a:txBody>
                    <a:bodyPr/>
                    <a:lstStyle/>
                    <a:p>
                      <a:pPr marL="457200">
                        <a:lnSpc>
                          <a:spcPct val="115000"/>
                        </a:lnSpc>
                        <a:spcAft>
                          <a:spcPts val="0"/>
                        </a:spcAft>
                        <a:tabLst>
                          <a:tab pos="2300605" algn="l"/>
                        </a:tabLst>
                      </a:pPr>
                      <a:r>
                        <a:rPr lang="en-US" sz="1200">
                          <a:effectLst/>
                        </a:rPr>
                        <a:t>April</a:t>
                      </a:r>
                      <a:endParaRPr lang="id-ID" sz="1100">
                        <a:effectLst/>
                        <a:latin typeface="Calibri"/>
                        <a:ea typeface="Calibri"/>
                        <a:cs typeface="Times New Roman"/>
                      </a:endParaRPr>
                    </a:p>
                  </a:txBody>
                  <a:tcPr marL="68580" marR="68580" marT="0" marB="0"/>
                </a:tc>
                <a:tc>
                  <a:txBody>
                    <a:bodyPr/>
                    <a:lstStyle/>
                    <a:p>
                      <a:pPr marL="457200">
                        <a:lnSpc>
                          <a:spcPct val="115000"/>
                        </a:lnSpc>
                        <a:spcAft>
                          <a:spcPts val="0"/>
                        </a:spcAft>
                        <a:tabLst>
                          <a:tab pos="2300605" algn="l"/>
                        </a:tabLst>
                      </a:pPr>
                      <a:r>
                        <a:rPr lang="en-US" sz="1200">
                          <a:effectLst/>
                        </a:rPr>
                        <a:t>20</a:t>
                      </a:r>
                      <a:endParaRPr lang="id-ID" sz="1100">
                        <a:effectLst/>
                        <a:latin typeface="Calibri"/>
                        <a:ea typeface="Calibri"/>
                        <a:cs typeface="Times New Roman"/>
                      </a:endParaRPr>
                    </a:p>
                  </a:txBody>
                  <a:tcPr marL="68580" marR="68580" marT="0" marB="0"/>
                </a:tc>
              </a:tr>
              <a:tr h="0">
                <a:tc>
                  <a:txBody>
                    <a:bodyPr/>
                    <a:lstStyle/>
                    <a:p>
                      <a:pPr marL="457200">
                        <a:lnSpc>
                          <a:spcPct val="115000"/>
                        </a:lnSpc>
                        <a:spcAft>
                          <a:spcPts val="0"/>
                        </a:spcAft>
                        <a:tabLst>
                          <a:tab pos="2300605" algn="l"/>
                        </a:tabLst>
                      </a:pPr>
                      <a:r>
                        <a:rPr lang="en-US" sz="1200">
                          <a:effectLst/>
                        </a:rPr>
                        <a:t>Mei</a:t>
                      </a:r>
                      <a:endParaRPr lang="id-ID" sz="1100">
                        <a:effectLst/>
                        <a:latin typeface="Calibri"/>
                        <a:ea typeface="Calibri"/>
                        <a:cs typeface="Times New Roman"/>
                      </a:endParaRPr>
                    </a:p>
                  </a:txBody>
                  <a:tcPr marL="68580" marR="68580" marT="0" marB="0"/>
                </a:tc>
                <a:tc>
                  <a:txBody>
                    <a:bodyPr/>
                    <a:lstStyle/>
                    <a:p>
                      <a:pPr marL="457200">
                        <a:lnSpc>
                          <a:spcPct val="115000"/>
                        </a:lnSpc>
                        <a:spcAft>
                          <a:spcPts val="0"/>
                        </a:spcAft>
                        <a:tabLst>
                          <a:tab pos="2300605" algn="l"/>
                        </a:tabLst>
                      </a:pPr>
                      <a:r>
                        <a:rPr lang="en-US" sz="1200" dirty="0">
                          <a:effectLst/>
                        </a:rPr>
                        <a:t>22</a:t>
                      </a:r>
                      <a:endParaRPr lang="id-ID" sz="1100" dirty="0">
                        <a:effectLst/>
                        <a:latin typeface="Calibri"/>
                        <a:ea typeface="Calibri"/>
                        <a:cs typeface="Times New Roman"/>
                      </a:endParaRPr>
                    </a:p>
                  </a:txBody>
                  <a:tcPr marL="68580" marR="68580" marT="0" marB="0"/>
                </a:tc>
              </a:tr>
              <a:tr h="0">
                <a:tc>
                  <a:txBody>
                    <a:bodyPr/>
                    <a:lstStyle/>
                    <a:p>
                      <a:pPr marL="457200">
                        <a:lnSpc>
                          <a:spcPct val="115000"/>
                        </a:lnSpc>
                        <a:spcAft>
                          <a:spcPts val="0"/>
                        </a:spcAft>
                        <a:tabLst>
                          <a:tab pos="2300605" algn="l"/>
                        </a:tabLst>
                      </a:pPr>
                      <a:r>
                        <a:rPr lang="en-US" sz="1200">
                          <a:effectLst/>
                        </a:rPr>
                        <a:t>Juni</a:t>
                      </a:r>
                      <a:endParaRPr lang="id-ID" sz="1100">
                        <a:effectLst/>
                        <a:latin typeface="Calibri"/>
                        <a:ea typeface="Calibri"/>
                        <a:cs typeface="Times New Roman"/>
                      </a:endParaRPr>
                    </a:p>
                  </a:txBody>
                  <a:tcPr marL="68580" marR="68580" marT="0" marB="0"/>
                </a:tc>
                <a:tc>
                  <a:txBody>
                    <a:bodyPr/>
                    <a:lstStyle/>
                    <a:p>
                      <a:pPr marL="457200">
                        <a:lnSpc>
                          <a:spcPct val="115000"/>
                        </a:lnSpc>
                        <a:spcAft>
                          <a:spcPts val="0"/>
                        </a:spcAft>
                        <a:tabLst>
                          <a:tab pos="2300605" algn="l"/>
                        </a:tabLst>
                      </a:pPr>
                      <a:r>
                        <a:rPr lang="en-US" sz="1200">
                          <a:effectLst/>
                        </a:rPr>
                        <a:t>25</a:t>
                      </a:r>
                      <a:endParaRPr lang="id-ID" sz="1100">
                        <a:effectLst/>
                        <a:latin typeface="Calibri"/>
                        <a:ea typeface="Calibri"/>
                        <a:cs typeface="Times New Roman"/>
                      </a:endParaRPr>
                    </a:p>
                  </a:txBody>
                  <a:tcPr marL="68580" marR="68580" marT="0" marB="0"/>
                </a:tc>
              </a:tr>
              <a:tr h="207391">
                <a:tc>
                  <a:txBody>
                    <a:bodyPr/>
                    <a:lstStyle/>
                    <a:p>
                      <a:pPr marL="457200">
                        <a:lnSpc>
                          <a:spcPct val="115000"/>
                        </a:lnSpc>
                        <a:spcAft>
                          <a:spcPts val="0"/>
                        </a:spcAft>
                        <a:tabLst>
                          <a:tab pos="2300605" algn="l"/>
                        </a:tabLst>
                      </a:pPr>
                      <a:r>
                        <a:rPr lang="en-US" sz="1200">
                          <a:effectLst/>
                        </a:rPr>
                        <a:t>Juli</a:t>
                      </a:r>
                      <a:endParaRPr lang="id-ID" sz="1100">
                        <a:effectLst/>
                        <a:latin typeface="Calibri"/>
                        <a:ea typeface="Calibri"/>
                        <a:cs typeface="Times New Roman"/>
                      </a:endParaRPr>
                    </a:p>
                  </a:txBody>
                  <a:tcPr marL="68580" marR="68580" marT="0" marB="0"/>
                </a:tc>
                <a:tc>
                  <a:txBody>
                    <a:bodyPr/>
                    <a:lstStyle/>
                    <a:p>
                      <a:pPr marL="457200">
                        <a:lnSpc>
                          <a:spcPct val="115000"/>
                        </a:lnSpc>
                        <a:spcAft>
                          <a:spcPts val="0"/>
                        </a:spcAft>
                        <a:tabLst>
                          <a:tab pos="2300605" algn="l"/>
                        </a:tabLst>
                      </a:pPr>
                      <a:r>
                        <a:rPr lang="en-US" sz="1200" dirty="0">
                          <a:effectLst/>
                        </a:rPr>
                        <a:t>19</a:t>
                      </a:r>
                      <a:endParaRPr lang="id-ID" sz="1100" dirty="0">
                        <a:effectLst/>
                        <a:latin typeface="Calibri"/>
                        <a:ea typeface="Calibri"/>
                        <a:cs typeface="Times New Roman"/>
                      </a:endParaRPr>
                    </a:p>
                  </a:txBody>
                  <a:tcPr marL="68580" marR="68580" marT="0" marB="0"/>
                </a:tc>
              </a:tr>
            </a:tbl>
          </a:graphicData>
        </a:graphic>
      </p:graphicFrame>
      <p:cxnSp>
        <p:nvCxnSpPr>
          <p:cNvPr id="6" name="Straight Connector 5"/>
          <p:cNvCxnSpPr/>
          <p:nvPr/>
        </p:nvCxnSpPr>
        <p:spPr>
          <a:xfrm flipV="1">
            <a:off x="3879850" y="11385550"/>
            <a:ext cx="3743325" cy="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flipH="1" flipV="1">
            <a:off x="3822700" y="8931275"/>
            <a:ext cx="57150" cy="2530475"/>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Arrow Connector 7"/>
          <p:cNvCxnSpPr/>
          <p:nvPr/>
        </p:nvCxnSpPr>
        <p:spPr>
          <a:xfrm flipV="1">
            <a:off x="3879850" y="9471025"/>
            <a:ext cx="2954338" cy="1384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5"/>
          <p:cNvSpPr>
            <a:spLocks noChangeArrowheads="1"/>
          </p:cNvSpPr>
          <p:nvPr/>
        </p:nvSpPr>
        <p:spPr bwMode="auto">
          <a:xfrm flipV="1">
            <a:off x="3124200" y="3476485"/>
            <a:ext cx="8008938"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446588" algn="l"/>
              </a:tabLst>
            </a:pPr>
            <a:r>
              <a:rPr kumimoji="0" lang="en-US" sz="1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Penyelesaian</a:t>
            </a:r>
            <a:r>
              <a:rPr kumimoji="0" lang="en-US"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id-ID"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446588" algn="l"/>
              </a:tabLst>
            </a:pP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12"/>
          <p:cNvSpPr/>
          <p:nvPr/>
        </p:nvSpPr>
        <p:spPr>
          <a:xfrm>
            <a:off x="620973" y="609600"/>
            <a:ext cx="7427912" cy="830997"/>
          </a:xfrm>
          <a:prstGeom prst="rect">
            <a:avLst/>
          </a:prstGeom>
        </p:spPr>
        <p:txBody>
          <a:bodyPr wrap="square">
            <a:spAutoFit/>
          </a:bodyPr>
          <a:lstStyle/>
          <a:p>
            <a:r>
              <a:rPr lang="en-US" dirty="0" err="1" smtClean="0"/>
              <a:t>Contoh</a:t>
            </a:r>
            <a:r>
              <a:rPr lang="en-US" dirty="0" smtClean="0"/>
              <a:t>:</a:t>
            </a:r>
            <a:r>
              <a:rPr lang="id-ID" dirty="0" smtClean="0"/>
              <a:t>Metode Tangan Bebas dari</a:t>
            </a:r>
            <a:r>
              <a:rPr lang="en-US" dirty="0" smtClean="0"/>
              <a:t> </a:t>
            </a:r>
            <a:r>
              <a:rPr lang="en-US" dirty="0" err="1"/>
              <a:t>Penjualan</a:t>
            </a:r>
            <a:r>
              <a:rPr lang="en-US" dirty="0"/>
              <a:t> </a:t>
            </a:r>
            <a:r>
              <a:rPr lang="en-US" dirty="0" smtClean="0"/>
              <a:t>se</a:t>
            </a:r>
            <a:r>
              <a:rPr lang="id-ID" dirty="0" smtClean="0"/>
              <a:t>o</a:t>
            </a:r>
            <a:r>
              <a:rPr lang="en-US" dirty="0" smtClean="0"/>
              <a:t>rang </a:t>
            </a:r>
            <a:r>
              <a:rPr lang="en-US" dirty="0"/>
              <a:t>salesman </a:t>
            </a:r>
            <a:r>
              <a:rPr lang="en-US" dirty="0" err="1"/>
              <a:t>selama</a:t>
            </a:r>
            <a:r>
              <a:rPr lang="en-US" dirty="0"/>
              <a:t> 7 </a:t>
            </a:r>
            <a:r>
              <a:rPr lang="en-US" dirty="0" err="1"/>
              <a:t>bulan</a:t>
            </a:r>
            <a:endParaRPr lang="id-ID" dirty="0"/>
          </a:p>
        </p:txBody>
      </p:sp>
      <p:pic>
        <p:nvPicPr>
          <p:cNvPr id="30734" name="Picture 14"/>
          <p:cNvPicPr>
            <a:picLocks noChangeAspect="1" noChangeArrowheads="1"/>
          </p:cNvPicPr>
          <p:nvPr/>
        </p:nvPicPr>
        <p:blipFill rotWithShape="1">
          <a:blip r:embed="rId2">
            <a:extLst>
              <a:ext uri="{28A0092B-C50C-407E-A947-70E740481C1C}">
                <a14:useLocalDpi xmlns:a14="http://schemas.microsoft.com/office/drawing/2010/main" val="0"/>
              </a:ext>
            </a:extLst>
          </a:blip>
          <a:srcRect l="3078" t="3458" r="3723" b="5230"/>
          <a:stretch/>
        </p:blipFill>
        <p:spPr bwMode="auto">
          <a:xfrm>
            <a:off x="4404305" y="2871716"/>
            <a:ext cx="4358695" cy="3452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59684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A547659-EE10-4DC9-AA10-EB2E413E166C}"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11267"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11268" name="Slide Number Placeholder 4"/>
          <p:cNvSpPr>
            <a:spLocks noGrp="1"/>
          </p:cNvSpPr>
          <p:nvPr>
            <p:ph type="sldNum" sz="quarter" idx="12"/>
          </p:nvPr>
        </p:nvSpPr>
        <p:spPr>
          <a:xfrm>
            <a:off x="79248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2662FA8-8BE3-4418-B113-33847077E2C2}" type="slidenum">
              <a:rPr lang="en-GB" sz="1400" smtClean="0">
                <a:latin typeface="Arial" panose="020B0604020202020204" pitchFamily="34" charset="0"/>
              </a:rPr>
              <a:t>12</a:t>
            </a:fld>
            <a:endParaRPr lang="en-GB" sz="1400" dirty="0" smtClean="0">
              <a:latin typeface="Arial" panose="020B0604020202020204" pitchFamily="34" charset="0"/>
            </a:endParaRPr>
          </a:p>
        </p:txBody>
      </p:sp>
      <p:sp>
        <p:nvSpPr>
          <p:cNvPr id="30722" name="Rectangle 2"/>
          <p:cNvSpPr>
            <a:spLocks noGrp="1" noChangeArrowheads="1"/>
          </p:cNvSpPr>
          <p:nvPr>
            <p:ph type="title"/>
          </p:nvPr>
        </p:nvSpPr>
        <p:spPr>
          <a:xfrm>
            <a:off x="304800" y="838200"/>
            <a:ext cx="8534400" cy="1143000"/>
          </a:xfrm>
        </p:spPr>
        <p:txBody>
          <a:bodyPr/>
          <a:lstStyle/>
          <a:p>
            <a:pPr algn="ctr" eaLnBrk="1" hangingPunct="1"/>
            <a:r>
              <a:rPr lang="en-AU" sz="2800" b="1" dirty="0" smtClean="0">
                <a:cs typeface="Times New Roman" panose="02020603050405020304" pitchFamily="18" charset="0"/>
              </a:rPr>
              <a:t>Ad. 2. METODE 1/2 RATA-RATA </a:t>
            </a:r>
            <a:r>
              <a:rPr lang="en-AU" sz="2800" b="1" dirty="0">
                <a:cs typeface="Times New Roman" panose="02020603050405020304" pitchFamily="18" charset="0"/>
              </a:rPr>
              <a:t>(</a:t>
            </a:r>
            <a:r>
              <a:rPr lang="en-AU" sz="2800" b="1" dirty="0" smtClean="0">
                <a:cs typeface="Times New Roman" panose="02020603050405020304" pitchFamily="18" charset="0"/>
              </a:rPr>
              <a:t>SEMI</a:t>
            </a:r>
            <a:r>
              <a:rPr lang="id-ID" sz="2800" b="1" dirty="0" smtClean="0">
                <a:cs typeface="Times New Roman" panose="02020603050405020304" pitchFamily="18" charset="0"/>
              </a:rPr>
              <a:t> </a:t>
            </a:r>
            <a:r>
              <a:rPr lang="en-AU" sz="2800" b="1" dirty="0" smtClean="0">
                <a:cs typeface="Times New Roman" panose="02020603050405020304" pitchFamily="18" charset="0"/>
              </a:rPr>
              <a:t>RATA-RATA</a:t>
            </a:r>
            <a:r>
              <a:rPr lang="en-AU" sz="2400" b="1" dirty="0" smtClean="0">
                <a:cs typeface="Times New Roman" panose="02020603050405020304" pitchFamily="18" charset="0"/>
              </a:rPr>
              <a:t>)</a:t>
            </a:r>
            <a:r>
              <a:rPr lang="id-ID" sz="2400" b="1" dirty="0" smtClean="0">
                <a:cs typeface="Times New Roman" panose="02020603050405020304" pitchFamily="18" charset="0"/>
              </a:rPr>
              <a:t> </a:t>
            </a:r>
            <a:r>
              <a:rPr lang="id-ID" sz="2400" b="1" dirty="0" smtClean="0">
                <a:solidFill>
                  <a:srgbClr val="00B0F0"/>
                </a:solidFill>
                <a:cs typeface="Times New Roman" panose="02020603050405020304" pitchFamily="18" charset="0"/>
              </a:rPr>
              <a:t>(</a:t>
            </a:r>
            <a:r>
              <a:rPr lang="en-US" sz="2400" b="1" dirty="0" err="1">
                <a:solidFill>
                  <a:srgbClr val="00B0F0"/>
                </a:solidFill>
                <a:cs typeface="Times New Roman" panose="02020603050405020304" pitchFamily="18" charset="0"/>
              </a:rPr>
              <a:t>Jumlah</a:t>
            </a:r>
            <a:r>
              <a:rPr lang="en-US" sz="2400" b="1" dirty="0">
                <a:solidFill>
                  <a:srgbClr val="00B0F0"/>
                </a:solidFill>
                <a:cs typeface="Times New Roman" panose="02020603050405020304" pitchFamily="18" charset="0"/>
              </a:rPr>
              <a:t> </a:t>
            </a:r>
            <a:r>
              <a:rPr lang="id-ID" sz="2400" b="1" dirty="0" smtClean="0">
                <a:solidFill>
                  <a:srgbClr val="00B0F0"/>
                </a:solidFill>
                <a:cs typeface="Times New Roman" panose="02020603050405020304" pitchFamily="18" charset="0"/>
              </a:rPr>
              <a:t>Data Genap </a:t>
            </a:r>
            <a:r>
              <a:rPr lang="id-ID" sz="2400" dirty="0" smtClean="0">
                <a:solidFill>
                  <a:srgbClr val="00B0F0"/>
                </a:solidFill>
                <a:cs typeface="Times New Roman" panose="02020603050405020304" pitchFamily="18" charset="0"/>
              </a:rPr>
              <a:t>)</a:t>
            </a:r>
            <a:endParaRPr lang="en-GB" sz="2400" dirty="0" smtClean="0">
              <a:solidFill>
                <a:srgbClr val="00B0F0"/>
              </a:solidFill>
              <a:cs typeface="Times New Roman" panose="02020603050405020304" pitchFamily="18" charset="0"/>
            </a:endParaRPr>
          </a:p>
        </p:txBody>
      </p:sp>
      <p:sp>
        <p:nvSpPr>
          <p:cNvPr id="30723" name="Text Box 3"/>
          <p:cNvSpPr txBox="1">
            <a:spLocks noChangeArrowheads="1"/>
          </p:cNvSpPr>
          <p:nvPr/>
        </p:nvSpPr>
        <p:spPr bwMode="auto">
          <a:xfrm>
            <a:off x="685800" y="2057400"/>
            <a:ext cx="8001000" cy="4308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Aft>
                <a:spcPts val="200"/>
              </a:spcAft>
            </a:pPr>
            <a:r>
              <a:rPr lang="en-AU" b="1" dirty="0" err="1">
                <a:solidFill>
                  <a:srgbClr val="99FFCC"/>
                </a:solidFill>
                <a:cs typeface="Times New Roman" panose="02020603050405020304" pitchFamily="18" charset="0"/>
              </a:rPr>
              <a:t>Langkah-langkah</a:t>
            </a:r>
            <a:r>
              <a:rPr lang="en-AU" b="1" dirty="0">
                <a:solidFill>
                  <a:srgbClr val="99FFCC"/>
                </a:solidFill>
                <a:cs typeface="Times New Roman" panose="02020603050405020304" pitchFamily="18" charset="0"/>
              </a:rPr>
              <a:t>:</a:t>
            </a:r>
            <a:endParaRPr lang="id-ID" dirty="0" smtClean="0">
              <a:solidFill>
                <a:srgbClr val="99FFCC"/>
              </a:solidFill>
              <a:cs typeface="Times New Roman" panose="02020603050405020304" pitchFamily="18" charset="0"/>
            </a:endParaRPr>
          </a:p>
          <a:p>
            <a:pPr eaLnBrk="1" hangingPunct="1">
              <a:spcAft>
                <a:spcPts val="200"/>
              </a:spcAft>
            </a:pPr>
            <a:r>
              <a:rPr lang="en-AU" dirty="0" smtClean="0">
                <a:solidFill>
                  <a:srgbClr val="99FFCC"/>
                </a:solidFill>
                <a:cs typeface="Times New Roman" panose="02020603050405020304" pitchFamily="18" charset="0"/>
              </a:rPr>
              <a:t>1.</a:t>
            </a:r>
            <a:r>
              <a:rPr lang="id-ID" dirty="0" smtClean="0">
                <a:solidFill>
                  <a:srgbClr val="99FFCC"/>
                </a:solidFill>
                <a:cs typeface="Times New Roman" panose="02020603050405020304" pitchFamily="18" charset="0"/>
              </a:rPr>
              <a:t> </a:t>
            </a:r>
            <a:r>
              <a:rPr lang="en-AU" dirty="0" err="1" smtClean="0">
                <a:solidFill>
                  <a:srgbClr val="99FFCC"/>
                </a:solidFill>
                <a:cs typeface="Times New Roman" panose="02020603050405020304" pitchFamily="18" charset="0"/>
              </a:rPr>
              <a:t>Transformasi</a:t>
            </a:r>
            <a:r>
              <a:rPr lang="en-AU" dirty="0" smtClean="0">
                <a:solidFill>
                  <a:srgbClr val="99FFCC"/>
                </a:solidFill>
                <a:cs typeface="Times New Roman" panose="02020603050405020304" pitchFamily="18" charset="0"/>
              </a:rPr>
              <a:t> </a:t>
            </a:r>
            <a:r>
              <a:rPr lang="en-AU" dirty="0">
                <a:solidFill>
                  <a:srgbClr val="99FFCC"/>
                </a:solidFill>
                <a:cs typeface="Times New Roman" panose="02020603050405020304" pitchFamily="18" charset="0"/>
              </a:rPr>
              <a:t>(</a:t>
            </a:r>
            <a:r>
              <a:rPr lang="en-AU" dirty="0" err="1">
                <a:solidFill>
                  <a:srgbClr val="99FFCC"/>
                </a:solidFill>
                <a:cs typeface="Times New Roman" panose="02020603050405020304" pitchFamily="18" charset="0"/>
              </a:rPr>
              <a:t>ubah</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nilai</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waktu</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kedalam</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nilai</a:t>
            </a:r>
            <a:r>
              <a:rPr lang="en-AU" dirty="0">
                <a:solidFill>
                  <a:srgbClr val="99FFCC"/>
                </a:solidFill>
                <a:cs typeface="Times New Roman" panose="02020603050405020304" pitchFamily="18" charset="0"/>
              </a:rPr>
              <a:t> X, </a:t>
            </a:r>
            <a:r>
              <a:rPr lang="en-AU" dirty="0" err="1">
                <a:solidFill>
                  <a:srgbClr val="99FFCC"/>
                </a:solidFill>
                <a:cs typeface="Times New Roman" panose="02020603050405020304" pitchFamily="18" charset="0"/>
              </a:rPr>
              <a:t>dimana</a:t>
            </a:r>
            <a:r>
              <a:rPr lang="en-AU" dirty="0">
                <a:solidFill>
                  <a:srgbClr val="99FFCC"/>
                </a:solidFill>
                <a:cs typeface="Times New Roman" panose="02020603050405020304" pitchFamily="18" charset="0"/>
              </a:rPr>
              <a:t> </a:t>
            </a:r>
            <a:r>
              <a:rPr lang="id-ID" dirty="0" smtClean="0">
                <a:solidFill>
                  <a:srgbClr val="99FFCC"/>
                </a:solidFill>
                <a:cs typeface="Times New Roman" panose="02020603050405020304" pitchFamily="18" charset="0"/>
              </a:rPr>
              <a:t> </a:t>
            </a:r>
          </a:p>
          <a:p>
            <a:pPr eaLnBrk="1" hangingPunct="1">
              <a:spcAft>
                <a:spcPts val="200"/>
              </a:spcAft>
            </a:pPr>
            <a:r>
              <a:rPr lang="id-ID" dirty="0">
                <a:solidFill>
                  <a:srgbClr val="99FFCC"/>
                </a:solidFill>
                <a:cs typeface="Times New Roman" panose="02020603050405020304" pitchFamily="18" charset="0"/>
              </a:rPr>
              <a:t> </a:t>
            </a:r>
            <a:r>
              <a:rPr lang="id-ID" dirty="0" smtClean="0">
                <a:solidFill>
                  <a:srgbClr val="99FFCC"/>
                </a:solidFill>
                <a:cs typeface="Times New Roman" panose="02020603050405020304" pitchFamily="18" charset="0"/>
              </a:rPr>
              <a:t>   </a:t>
            </a:r>
            <a:r>
              <a:rPr lang="en-AU" dirty="0" smtClean="0">
                <a:solidFill>
                  <a:srgbClr val="99FFCC"/>
                </a:solidFill>
                <a:cs typeface="Times New Roman" panose="02020603050405020304" pitchFamily="18" charset="0"/>
              </a:rPr>
              <a:t>X1  </a:t>
            </a:r>
            <a:r>
              <a:rPr lang="en-AU" dirty="0">
                <a:solidFill>
                  <a:srgbClr val="99FFCC"/>
                </a:solidFill>
                <a:cs typeface="Times New Roman" panose="02020603050405020304" pitchFamily="18" charset="0"/>
              </a:rPr>
              <a:t>= 0 </a:t>
            </a:r>
            <a:r>
              <a:rPr lang="en-AU" dirty="0" err="1">
                <a:solidFill>
                  <a:srgbClr val="99FFCC"/>
                </a:solidFill>
                <a:cs typeface="Times New Roman" panose="02020603050405020304" pitchFamily="18" charset="0"/>
              </a:rPr>
              <a:t>selanjutnya</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dideret</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dengan</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beda</a:t>
            </a:r>
            <a:r>
              <a:rPr lang="en-AU" dirty="0">
                <a:solidFill>
                  <a:srgbClr val="99FFCC"/>
                </a:solidFill>
                <a:cs typeface="Times New Roman" panose="02020603050405020304" pitchFamily="18" charset="0"/>
              </a:rPr>
              <a:t> 1.</a:t>
            </a:r>
          </a:p>
          <a:p>
            <a:pPr eaLnBrk="1" hangingPunct="1">
              <a:spcAft>
                <a:spcPts val="200"/>
              </a:spcAft>
            </a:pPr>
            <a:r>
              <a:rPr lang="en-AU" dirty="0">
                <a:solidFill>
                  <a:srgbClr val="99FFCC"/>
                </a:solidFill>
                <a:cs typeface="Times New Roman" panose="02020603050405020304" pitchFamily="18" charset="0"/>
              </a:rPr>
              <a:t>2</a:t>
            </a:r>
            <a:r>
              <a:rPr lang="en-AU" dirty="0" smtClean="0">
                <a:solidFill>
                  <a:srgbClr val="99FFCC"/>
                </a:solidFill>
                <a:cs typeface="Times New Roman" panose="02020603050405020304" pitchFamily="18" charset="0"/>
              </a:rPr>
              <a:t>.</a:t>
            </a:r>
            <a:r>
              <a:rPr lang="id-ID" dirty="0" smtClean="0">
                <a:solidFill>
                  <a:srgbClr val="99FFCC"/>
                </a:solidFill>
                <a:cs typeface="Times New Roman" panose="02020603050405020304" pitchFamily="18" charset="0"/>
              </a:rPr>
              <a:t> </a:t>
            </a:r>
            <a:r>
              <a:rPr lang="en-AU" dirty="0" err="1" smtClean="0">
                <a:solidFill>
                  <a:srgbClr val="99FFCC"/>
                </a:solidFill>
                <a:cs typeface="Times New Roman" panose="02020603050405020304" pitchFamily="18" charset="0"/>
              </a:rPr>
              <a:t>Nilai</a:t>
            </a:r>
            <a:r>
              <a:rPr lang="en-AU" dirty="0" smtClean="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kegiatan</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misal</a:t>
            </a:r>
            <a:r>
              <a:rPr lang="en-AU" dirty="0">
                <a:solidFill>
                  <a:srgbClr val="99FFCC"/>
                </a:solidFill>
                <a:cs typeface="Times New Roman" panose="02020603050405020304" pitchFamily="18" charset="0"/>
              </a:rPr>
              <a:t> : </a:t>
            </a:r>
            <a:r>
              <a:rPr lang="id-ID" dirty="0" smtClean="0">
                <a:solidFill>
                  <a:srgbClr val="99FFCC"/>
                </a:solidFill>
                <a:cs typeface="Times New Roman" panose="02020603050405020304" pitchFamily="18" charset="0"/>
              </a:rPr>
              <a:t>PDB, </a:t>
            </a:r>
            <a:r>
              <a:rPr lang="en-AU" dirty="0" err="1" smtClean="0">
                <a:solidFill>
                  <a:srgbClr val="99FFCC"/>
                </a:solidFill>
                <a:cs typeface="Times New Roman" panose="02020603050405020304" pitchFamily="18" charset="0"/>
              </a:rPr>
              <a:t>penjualan</a:t>
            </a:r>
            <a:r>
              <a:rPr lang="id-ID" dirty="0" smtClean="0">
                <a:solidFill>
                  <a:srgbClr val="99FFCC"/>
                </a:solidFill>
                <a:cs typeface="Times New Roman" panose="02020603050405020304" pitchFamily="18" charset="0"/>
              </a:rPr>
              <a:t> dll</a:t>
            </a:r>
            <a:r>
              <a:rPr lang="en-AU" dirty="0" smtClean="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adalah</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nilai</a:t>
            </a:r>
            <a:r>
              <a:rPr lang="en-AU" dirty="0">
                <a:solidFill>
                  <a:srgbClr val="99FFCC"/>
                </a:solidFill>
                <a:cs typeface="Times New Roman" panose="02020603050405020304" pitchFamily="18" charset="0"/>
              </a:rPr>
              <a:t> Y</a:t>
            </a:r>
          </a:p>
          <a:p>
            <a:pPr marL="273050" indent="-273050" eaLnBrk="1" hangingPunct="1">
              <a:spcAft>
                <a:spcPts val="200"/>
              </a:spcAft>
            </a:pPr>
            <a:r>
              <a:rPr lang="en-AU" dirty="0">
                <a:solidFill>
                  <a:srgbClr val="99FFCC"/>
                </a:solidFill>
                <a:cs typeface="Times New Roman" panose="02020603050405020304" pitchFamily="18" charset="0"/>
              </a:rPr>
              <a:t>3</a:t>
            </a:r>
            <a:r>
              <a:rPr lang="en-AU" dirty="0" smtClean="0">
                <a:solidFill>
                  <a:srgbClr val="99FFCC"/>
                </a:solidFill>
                <a:cs typeface="Times New Roman" panose="02020603050405020304" pitchFamily="18" charset="0"/>
              </a:rPr>
              <a:t>.</a:t>
            </a:r>
            <a:r>
              <a:rPr lang="id-ID" dirty="0" smtClean="0">
                <a:solidFill>
                  <a:srgbClr val="99FFCC"/>
                </a:solidFill>
                <a:cs typeface="Times New Roman" panose="02020603050405020304" pitchFamily="18" charset="0"/>
              </a:rPr>
              <a:t> </a:t>
            </a:r>
            <a:r>
              <a:rPr lang="en-AU" dirty="0" err="1" smtClean="0">
                <a:solidFill>
                  <a:srgbClr val="99FFCC"/>
                </a:solidFill>
                <a:cs typeface="Times New Roman" panose="02020603050405020304" pitchFamily="18" charset="0"/>
              </a:rPr>
              <a:t>Bagi</a:t>
            </a:r>
            <a:r>
              <a:rPr lang="en-AU" dirty="0" smtClean="0">
                <a:solidFill>
                  <a:srgbClr val="99FFCC"/>
                </a:solidFill>
                <a:cs typeface="Times New Roman" panose="02020603050405020304" pitchFamily="18" charset="0"/>
              </a:rPr>
              <a:t> </a:t>
            </a:r>
            <a:r>
              <a:rPr lang="en-AU" dirty="0">
                <a:solidFill>
                  <a:srgbClr val="99FFCC"/>
                </a:solidFill>
                <a:cs typeface="Times New Roman" panose="02020603050405020304" pitchFamily="18" charset="0"/>
              </a:rPr>
              <a:t>data </a:t>
            </a:r>
            <a:r>
              <a:rPr lang="en-AU" dirty="0" err="1">
                <a:solidFill>
                  <a:srgbClr val="99FFCC"/>
                </a:solidFill>
                <a:cs typeface="Times New Roman" panose="02020603050405020304" pitchFamily="18" charset="0"/>
              </a:rPr>
              <a:t>atas</a:t>
            </a:r>
            <a:r>
              <a:rPr lang="en-AU" dirty="0">
                <a:solidFill>
                  <a:srgbClr val="99FFCC"/>
                </a:solidFill>
                <a:cs typeface="Times New Roman" panose="02020603050405020304" pitchFamily="18" charset="0"/>
              </a:rPr>
              <a:t> 2 </a:t>
            </a:r>
            <a:r>
              <a:rPr lang="en-AU" dirty="0" err="1">
                <a:solidFill>
                  <a:srgbClr val="99FFCC"/>
                </a:solidFill>
                <a:cs typeface="Times New Roman" panose="02020603050405020304" pitchFamily="18" charset="0"/>
              </a:rPr>
              <a:t>kelompok</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masing-masing</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harus</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mempunyai</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jumlah</a:t>
            </a:r>
            <a:r>
              <a:rPr lang="en-AU" dirty="0">
                <a:solidFill>
                  <a:srgbClr val="99FFCC"/>
                </a:solidFill>
                <a:cs typeface="Times New Roman" panose="02020603050405020304" pitchFamily="18" charset="0"/>
              </a:rPr>
              <a:t> data yang </a:t>
            </a:r>
            <a:r>
              <a:rPr lang="en-AU" dirty="0" err="1">
                <a:solidFill>
                  <a:srgbClr val="99FFCC"/>
                </a:solidFill>
                <a:cs typeface="Times New Roman" panose="02020603050405020304" pitchFamily="18" charset="0"/>
              </a:rPr>
              <a:t>sama</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bila</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jumlah</a:t>
            </a:r>
            <a:r>
              <a:rPr lang="en-AU" dirty="0">
                <a:solidFill>
                  <a:srgbClr val="99FFCC"/>
                </a:solidFill>
                <a:cs typeface="Times New Roman" panose="02020603050405020304" pitchFamily="18" charset="0"/>
              </a:rPr>
              <a:t> data </a:t>
            </a:r>
            <a:r>
              <a:rPr lang="en-AU" dirty="0" err="1">
                <a:solidFill>
                  <a:srgbClr val="99FFCC"/>
                </a:solidFill>
                <a:cs typeface="Times New Roman" panose="02020603050405020304" pitchFamily="18" charset="0"/>
              </a:rPr>
              <a:t>ganjil</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hilangkan</a:t>
            </a:r>
            <a:r>
              <a:rPr lang="en-AU" dirty="0">
                <a:solidFill>
                  <a:srgbClr val="99FFCC"/>
                </a:solidFill>
                <a:cs typeface="Times New Roman" panose="02020603050405020304" pitchFamily="18" charset="0"/>
              </a:rPr>
              <a:t> data yang </a:t>
            </a:r>
            <a:r>
              <a:rPr lang="en-AU" dirty="0" err="1">
                <a:solidFill>
                  <a:srgbClr val="99FFCC"/>
                </a:solidFill>
                <a:cs typeface="Times New Roman" panose="02020603050405020304" pitchFamily="18" charset="0"/>
              </a:rPr>
              <a:t>ditengah</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atau</a:t>
            </a:r>
            <a:r>
              <a:rPr lang="en-AU" dirty="0">
                <a:solidFill>
                  <a:srgbClr val="99FFCC"/>
                </a:solidFill>
                <a:cs typeface="Times New Roman" panose="02020603050405020304" pitchFamily="18" charset="0"/>
              </a:rPr>
              <a:t> data yang </a:t>
            </a:r>
            <a:r>
              <a:rPr lang="en-AU" dirty="0" err="1">
                <a:solidFill>
                  <a:srgbClr val="99FFCC"/>
                </a:solidFill>
                <a:cs typeface="Times New Roman" panose="02020603050405020304" pitchFamily="18" charset="0"/>
              </a:rPr>
              <a:t>ditengah</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dimasukkan</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dalam</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kedua</a:t>
            </a:r>
            <a:r>
              <a:rPr lang="en-AU" dirty="0">
                <a:solidFill>
                  <a:srgbClr val="99FFCC"/>
                </a:solidFill>
                <a:cs typeface="Times New Roman" panose="02020603050405020304" pitchFamily="18" charset="0"/>
              </a:rPr>
              <a:t> </a:t>
            </a:r>
            <a:r>
              <a:rPr lang="en-AU" dirty="0" err="1" smtClean="0">
                <a:solidFill>
                  <a:srgbClr val="99FFCC"/>
                </a:solidFill>
                <a:cs typeface="Times New Roman" panose="02020603050405020304" pitchFamily="18" charset="0"/>
              </a:rPr>
              <a:t>kelompok</a:t>
            </a:r>
            <a:r>
              <a:rPr lang="id-ID" dirty="0" smtClean="0">
                <a:solidFill>
                  <a:srgbClr val="99FFCC"/>
                </a:solidFill>
                <a:cs typeface="Times New Roman" panose="02020603050405020304" pitchFamily="18" charset="0"/>
              </a:rPr>
              <a:t>.</a:t>
            </a:r>
            <a:endParaRPr lang="en-AU" dirty="0">
              <a:solidFill>
                <a:srgbClr val="99FFCC"/>
              </a:solidFill>
              <a:cs typeface="Times New Roman" panose="02020603050405020304" pitchFamily="18" charset="0"/>
            </a:endParaRPr>
          </a:p>
          <a:p>
            <a:pPr eaLnBrk="1" hangingPunct="1">
              <a:spcAft>
                <a:spcPts val="200"/>
              </a:spcAft>
            </a:pPr>
            <a:r>
              <a:rPr lang="id-ID" dirty="0" smtClean="0">
                <a:solidFill>
                  <a:srgbClr val="99FFCC"/>
                </a:solidFill>
                <a:cs typeface="Times New Roman" panose="02020603050405020304" pitchFamily="18" charset="0"/>
              </a:rPr>
              <a:t>4. Hitung </a:t>
            </a:r>
            <a:r>
              <a:rPr lang="en-AU" dirty="0" err="1" smtClean="0">
                <a:solidFill>
                  <a:srgbClr val="99FFCC"/>
                </a:solidFill>
                <a:cs typeface="Times New Roman" panose="02020603050405020304" pitchFamily="18" charset="0"/>
              </a:rPr>
              <a:t>nilai</a:t>
            </a:r>
            <a:r>
              <a:rPr lang="en-AU" dirty="0" smtClean="0">
                <a:solidFill>
                  <a:srgbClr val="99FFCC"/>
                </a:solidFill>
                <a:cs typeface="Times New Roman" panose="02020603050405020304" pitchFamily="18" charset="0"/>
              </a:rPr>
              <a:t> </a:t>
            </a:r>
            <a:r>
              <a:rPr lang="id-ID" dirty="0" smtClean="0">
                <a:solidFill>
                  <a:srgbClr val="99FFCC"/>
                </a:solidFill>
                <a:cs typeface="Times New Roman" panose="02020603050405020304" pitchFamily="18" charset="0"/>
              </a:rPr>
              <a:t>total dan </a:t>
            </a:r>
            <a:r>
              <a:rPr lang="en-AU" dirty="0" smtClean="0">
                <a:solidFill>
                  <a:srgbClr val="99FFCC"/>
                </a:solidFill>
                <a:cs typeface="Times New Roman" panose="02020603050405020304" pitchFamily="18" charset="0"/>
              </a:rPr>
              <a:t>rata-rata </a:t>
            </a:r>
            <a:r>
              <a:rPr lang="en-AU" dirty="0" err="1">
                <a:solidFill>
                  <a:srgbClr val="99FFCC"/>
                </a:solidFill>
                <a:cs typeface="Times New Roman" panose="02020603050405020304" pitchFamily="18" charset="0"/>
              </a:rPr>
              <a:t>masing-masing</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kelompok</a:t>
            </a:r>
            <a:endParaRPr lang="en-AU" dirty="0">
              <a:solidFill>
                <a:srgbClr val="99FFCC"/>
              </a:solidFill>
              <a:cs typeface="Times New Roman" panose="02020603050405020304" pitchFamily="18" charset="0"/>
            </a:endParaRPr>
          </a:p>
          <a:p>
            <a:pPr marL="273050" indent="-273050" eaLnBrk="1" hangingPunct="1">
              <a:spcAft>
                <a:spcPts val="200"/>
              </a:spcAft>
            </a:pPr>
            <a:r>
              <a:rPr lang="id-ID" dirty="0" smtClean="0">
                <a:solidFill>
                  <a:srgbClr val="99FFCC"/>
                </a:solidFill>
                <a:cs typeface="Times New Roman" panose="02020603050405020304" pitchFamily="18" charset="0"/>
              </a:rPr>
              <a:t>5</a:t>
            </a:r>
            <a:r>
              <a:rPr lang="en-AU" dirty="0" smtClean="0">
                <a:solidFill>
                  <a:srgbClr val="99FFCC"/>
                </a:solidFill>
                <a:cs typeface="Times New Roman" panose="02020603050405020304" pitchFamily="18" charset="0"/>
              </a:rPr>
              <a:t>.</a:t>
            </a:r>
            <a:r>
              <a:rPr lang="id-ID" dirty="0" smtClean="0">
                <a:solidFill>
                  <a:srgbClr val="99FFCC"/>
                </a:solidFill>
                <a:cs typeface="Times New Roman" panose="02020603050405020304" pitchFamily="18" charset="0"/>
              </a:rPr>
              <a:t> </a:t>
            </a:r>
            <a:r>
              <a:rPr lang="en-AU" dirty="0" err="1" smtClean="0">
                <a:solidFill>
                  <a:srgbClr val="99FFCC"/>
                </a:solidFill>
                <a:cs typeface="Times New Roman" panose="02020603050405020304" pitchFamily="18" charset="0"/>
              </a:rPr>
              <a:t>Buat</a:t>
            </a:r>
            <a:r>
              <a:rPr lang="en-AU" dirty="0" smtClean="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persamaan</a:t>
            </a:r>
            <a:r>
              <a:rPr lang="en-AU" dirty="0">
                <a:solidFill>
                  <a:srgbClr val="99FFCC"/>
                </a:solidFill>
                <a:cs typeface="Times New Roman" panose="02020603050405020304" pitchFamily="18" charset="0"/>
              </a:rPr>
              <a:t> liner Y = a + </a:t>
            </a:r>
            <a:r>
              <a:rPr lang="en-AU" dirty="0" err="1" smtClean="0">
                <a:solidFill>
                  <a:srgbClr val="99FFCC"/>
                </a:solidFill>
                <a:cs typeface="Times New Roman" panose="02020603050405020304" pitchFamily="18" charset="0"/>
              </a:rPr>
              <a:t>bX</a:t>
            </a:r>
            <a:r>
              <a:rPr lang="id-ID" dirty="0" smtClean="0">
                <a:solidFill>
                  <a:srgbClr val="99FFCC"/>
                </a:solidFill>
                <a:cs typeface="Times New Roman" panose="02020603050405020304" pitchFamily="18" charset="0"/>
              </a:rPr>
              <a:t> dengan mencari nilai a dan b menggunakan 2 </a:t>
            </a:r>
            <a:r>
              <a:rPr lang="id-ID" dirty="0">
                <a:solidFill>
                  <a:srgbClr val="99FFCC"/>
                </a:solidFill>
                <a:cs typeface="Times New Roman" panose="02020603050405020304" pitchFamily="18" charset="0"/>
              </a:rPr>
              <a:t>titik koordinat</a:t>
            </a:r>
            <a:endParaRPr lang="en-GB" dirty="0">
              <a:solidFill>
                <a:srgbClr val="99FFCC"/>
              </a:solidFill>
            </a:endParaRPr>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slide(fromBottom)">
                                      <p:cBhvr>
                                        <p:cTn id="7" dur="5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0723"/>
                                        </p:tgtEl>
                                        <p:attrNameLst>
                                          <p:attrName>style.visibility</p:attrName>
                                        </p:attrNameLst>
                                      </p:cBhvr>
                                      <p:to>
                                        <p:strVal val="visible"/>
                                      </p:to>
                                    </p:set>
                                    <p:animEffect transition="in" filter="slide(fromBottom)">
                                      <p:cBhvr>
                                        <p:cTn id="12" dur="500"/>
                                        <p:tgtEl>
                                          <p:spTgt spid="30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utoUpdateAnimBg="0"/>
      <p:bldP spid="30723"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462A85A-4556-43F6-84FD-5AC633B08C09}"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12291"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12292" name="Slide Number Placeholder 4"/>
          <p:cNvSpPr>
            <a:spLocks noGrp="1"/>
          </p:cNvSpPr>
          <p:nvPr>
            <p:ph type="sldNum" sz="quarter" idx="12"/>
          </p:nvPr>
        </p:nvSpPr>
        <p:spPr>
          <a:xfrm>
            <a:off x="8077200" y="6324600"/>
            <a:ext cx="4572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6D8236F-C052-4187-B526-559625E1B2F0}" type="slidenum">
              <a:rPr lang="en-GB" sz="1400" smtClean="0">
                <a:latin typeface="Arial" panose="020B0604020202020204" pitchFamily="34" charset="0"/>
              </a:rPr>
              <a:t>13</a:t>
            </a:fld>
            <a:endParaRPr lang="en-GB" sz="1400" dirty="0" smtClean="0">
              <a:latin typeface="Arial" panose="020B0604020202020204" pitchFamily="34" charset="0"/>
            </a:endParaRPr>
          </a:p>
        </p:txBody>
      </p:sp>
      <p:pic>
        <p:nvPicPr>
          <p:cNvPr id="32777"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828800"/>
            <a:ext cx="8001000" cy="3298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770" name="Rectangle 2"/>
          <p:cNvSpPr>
            <a:spLocks noGrp="1" noChangeArrowheads="1"/>
          </p:cNvSpPr>
          <p:nvPr>
            <p:ph type="title"/>
          </p:nvPr>
        </p:nvSpPr>
        <p:spPr/>
        <p:txBody>
          <a:bodyPr/>
          <a:lstStyle/>
          <a:p>
            <a:pPr algn="ctr" eaLnBrk="1" hangingPunct="1"/>
            <a:r>
              <a:rPr lang="en-US" dirty="0" err="1" smtClean="0"/>
              <a:t>Contoh</a:t>
            </a:r>
            <a:r>
              <a:rPr lang="en-US" dirty="0" smtClean="0"/>
              <a:t> </a:t>
            </a:r>
            <a:r>
              <a:rPr lang="en-US" dirty="0" err="1" smtClean="0"/>
              <a:t>Metode</a:t>
            </a:r>
            <a:r>
              <a:rPr lang="en-US" dirty="0" smtClean="0"/>
              <a:t> ½ Rata-rata:</a:t>
            </a:r>
            <a:endParaRPr lang="en-GB" dirty="0" smtClean="0"/>
          </a:p>
        </p:txBody>
      </p:sp>
      <p:sp>
        <p:nvSpPr>
          <p:cNvPr id="32774" name="AutoShape 6"/>
          <p:cNvSpPr/>
          <p:nvPr/>
        </p:nvSpPr>
        <p:spPr bwMode="auto">
          <a:xfrm>
            <a:off x="4419600" y="2286000"/>
            <a:ext cx="533400" cy="1219200"/>
          </a:xfrm>
          <a:prstGeom prst="rightBrace">
            <a:avLst>
              <a:gd name="adj1" fmla="val 19048"/>
              <a:gd name="adj2" fmla="val 50000"/>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32778" name="AutoShape 10"/>
          <p:cNvSpPr/>
          <p:nvPr/>
        </p:nvSpPr>
        <p:spPr bwMode="auto">
          <a:xfrm>
            <a:off x="4419600" y="3733800"/>
            <a:ext cx="533400" cy="1219200"/>
          </a:xfrm>
          <a:prstGeom prst="rightBrace">
            <a:avLst>
              <a:gd name="adj1" fmla="val 19048"/>
              <a:gd name="adj2" fmla="val 50000"/>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32779" name="Text Box 11"/>
          <p:cNvSpPr txBox="1">
            <a:spLocks noChangeArrowheads="1"/>
          </p:cNvSpPr>
          <p:nvPr/>
        </p:nvSpPr>
        <p:spPr bwMode="auto">
          <a:xfrm>
            <a:off x="822325" y="5451475"/>
            <a:ext cx="70659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dirty="0" err="1">
                <a:solidFill>
                  <a:srgbClr val="99FFCC"/>
                </a:solidFill>
                <a:cs typeface="Times New Roman" panose="02020603050405020304" pitchFamily="18" charset="0"/>
              </a:rPr>
              <a:t>Diperoleh</a:t>
            </a:r>
            <a:r>
              <a:rPr lang="en-AU" dirty="0">
                <a:solidFill>
                  <a:srgbClr val="99FFCC"/>
                </a:solidFill>
                <a:cs typeface="Times New Roman" panose="02020603050405020304" pitchFamily="18" charset="0"/>
              </a:rPr>
              <a:t> 2 </a:t>
            </a:r>
            <a:r>
              <a:rPr lang="en-AU" dirty="0" err="1">
                <a:solidFill>
                  <a:srgbClr val="99FFCC"/>
                </a:solidFill>
                <a:cs typeface="Times New Roman" panose="02020603050405020304" pitchFamily="18" charset="0"/>
              </a:rPr>
              <a:t>titik</a:t>
            </a:r>
            <a:r>
              <a:rPr lang="en-AU" dirty="0">
                <a:solidFill>
                  <a:srgbClr val="99FFCC"/>
                </a:solidFill>
                <a:cs typeface="Times New Roman" panose="02020603050405020304" pitchFamily="18" charset="0"/>
              </a:rPr>
              <a:t> </a:t>
            </a:r>
            <a:r>
              <a:rPr lang="en-AU" dirty="0" err="1">
                <a:solidFill>
                  <a:srgbClr val="99FFCC"/>
                </a:solidFill>
                <a:cs typeface="Times New Roman" panose="02020603050405020304" pitchFamily="18" charset="0"/>
              </a:rPr>
              <a:t>koordinat</a:t>
            </a:r>
            <a:endParaRPr lang="en-AU" dirty="0">
              <a:solidFill>
                <a:srgbClr val="99FFCC"/>
              </a:solidFill>
              <a:cs typeface="Times New Roman" panose="02020603050405020304" pitchFamily="18" charset="0"/>
            </a:endParaRPr>
          </a:p>
          <a:p>
            <a:pPr eaLnBrk="1" hangingPunct="1"/>
            <a:r>
              <a:rPr lang="en-AU" dirty="0">
                <a:solidFill>
                  <a:srgbClr val="99FFCC"/>
                </a:solidFill>
                <a:cs typeface="Times New Roman" panose="02020603050405020304" pitchFamily="18" charset="0"/>
              </a:rPr>
              <a:t>{ ( 1,5 ) ; ( 253238.9 ) }    </a:t>
            </a:r>
            <a:r>
              <a:rPr lang="en-AU" dirty="0" err="1">
                <a:solidFill>
                  <a:srgbClr val="99FFCC"/>
                </a:solidFill>
                <a:cs typeface="Times New Roman" panose="02020603050405020304" pitchFamily="18" charset="0"/>
              </a:rPr>
              <a:t>dan</a:t>
            </a:r>
            <a:r>
              <a:rPr lang="en-AU" dirty="0">
                <a:solidFill>
                  <a:srgbClr val="99FFCC"/>
                </a:solidFill>
                <a:cs typeface="Times New Roman" panose="02020603050405020304" pitchFamily="18" charset="0"/>
              </a:rPr>
              <a:t>     { ( 5,5 ) ; (343920.8 ) }</a:t>
            </a:r>
            <a:endParaRPr lang="en-GB" dirty="0">
              <a:solidFill>
                <a:srgbClr val="99FFCC"/>
              </a:solidFill>
            </a:endParaRPr>
          </a:p>
        </p:txBody>
      </p:sp>
      <p:sp>
        <p:nvSpPr>
          <p:cNvPr id="32780" name="Line 12"/>
          <p:cNvSpPr>
            <a:spLocks noChangeShapeType="1"/>
          </p:cNvSpPr>
          <p:nvPr/>
        </p:nvSpPr>
        <p:spPr bwMode="auto">
          <a:xfrm>
            <a:off x="2133600" y="2895600"/>
            <a:ext cx="533400" cy="0"/>
          </a:xfrm>
          <a:prstGeom prst="line">
            <a:avLst/>
          </a:prstGeom>
          <a:noFill/>
          <a:ln w="38100">
            <a:solidFill>
              <a:srgbClr val="FF0066"/>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d-ID"/>
          </a:p>
        </p:txBody>
      </p:sp>
      <p:sp>
        <p:nvSpPr>
          <p:cNvPr id="32781" name="Line 13"/>
          <p:cNvSpPr>
            <a:spLocks noChangeShapeType="1"/>
          </p:cNvSpPr>
          <p:nvPr/>
        </p:nvSpPr>
        <p:spPr bwMode="auto">
          <a:xfrm>
            <a:off x="2133600" y="4343400"/>
            <a:ext cx="533400" cy="0"/>
          </a:xfrm>
          <a:prstGeom prst="line">
            <a:avLst/>
          </a:prstGeom>
          <a:noFill/>
          <a:ln w="38100">
            <a:solidFill>
              <a:srgbClr val="FF0066"/>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d-ID"/>
          </a:p>
        </p:txBody>
      </p:sp>
      <p:sp>
        <p:nvSpPr>
          <p:cNvPr id="12" name="Rectangle 11"/>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slide(fromBottom)">
                                      <p:cBhvr>
                                        <p:cTn id="7" dur="500"/>
                                        <p:tgtEl>
                                          <p:spTgt spid="32770"/>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2777"/>
                                        </p:tgtEl>
                                        <p:attrNameLst>
                                          <p:attrName>style.visibility</p:attrName>
                                        </p:attrNameLst>
                                      </p:cBhvr>
                                      <p:to>
                                        <p:strVal val="visible"/>
                                      </p:to>
                                    </p:set>
                                    <p:animEffect transition="in" filter="slide(fromBottom)">
                                      <p:cBhvr>
                                        <p:cTn id="12" dur="500"/>
                                        <p:tgtEl>
                                          <p:spTgt spid="32777"/>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2774"/>
                                        </p:tgtEl>
                                        <p:attrNameLst>
                                          <p:attrName>style.visibility</p:attrName>
                                        </p:attrNameLst>
                                      </p:cBhvr>
                                      <p:to>
                                        <p:strVal val="visible"/>
                                      </p:to>
                                    </p:set>
                                    <p:animEffect transition="in" filter="slide(fromBottom)">
                                      <p:cBhvr>
                                        <p:cTn id="17" dur="500"/>
                                        <p:tgtEl>
                                          <p:spTgt spid="32774"/>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2780"/>
                                        </p:tgtEl>
                                        <p:attrNameLst>
                                          <p:attrName>style.visibility</p:attrName>
                                        </p:attrNameLst>
                                      </p:cBhvr>
                                      <p:to>
                                        <p:strVal val="visible"/>
                                      </p:to>
                                    </p:set>
                                    <p:animEffect transition="in" filter="slide(fromBottom)">
                                      <p:cBhvr>
                                        <p:cTn id="22" dur="500"/>
                                        <p:tgtEl>
                                          <p:spTgt spid="32780"/>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2778"/>
                                        </p:tgtEl>
                                        <p:attrNameLst>
                                          <p:attrName>style.visibility</p:attrName>
                                        </p:attrNameLst>
                                      </p:cBhvr>
                                      <p:to>
                                        <p:strVal val="visible"/>
                                      </p:to>
                                    </p:set>
                                    <p:animEffect transition="in" filter="slide(fromBottom)">
                                      <p:cBhvr>
                                        <p:cTn id="27" dur="500"/>
                                        <p:tgtEl>
                                          <p:spTgt spid="32778"/>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2781"/>
                                        </p:tgtEl>
                                        <p:attrNameLst>
                                          <p:attrName>style.visibility</p:attrName>
                                        </p:attrNameLst>
                                      </p:cBhvr>
                                      <p:to>
                                        <p:strVal val="visible"/>
                                      </p:to>
                                    </p:set>
                                    <p:animEffect transition="in" filter="slide(fromBottom)">
                                      <p:cBhvr>
                                        <p:cTn id="32" dur="500"/>
                                        <p:tgtEl>
                                          <p:spTgt spid="32781"/>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2779"/>
                                        </p:tgtEl>
                                        <p:attrNameLst>
                                          <p:attrName>style.visibility</p:attrName>
                                        </p:attrNameLst>
                                      </p:cBhvr>
                                      <p:to>
                                        <p:strVal val="visible"/>
                                      </p:to>
                                    </p:set>
                                    <p:animEffect transition="in" filter="slide(fromBottom)">
                                      <p:cBhvr>
                                        <p:cTn id="37" dur="500"/>
                                        <p:tgtEl>
                                          <p:spTgt spid="327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P spid="32774" grpId="0" animBg="1"/>
      <p:bldP spid="32778" grpId="0" animBg="1"/>
      <p:bldP spid="32779" grpId="0" autoUpdateAnimBg="0"/>
      <p:bldP spid="32780" grpId="0" animBg="1"/>
      <p:bldP spid="3278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0C6E028-034D-42B3-893C-1D7F16C5ADB7}"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13315"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13316" name="Slide Number Placeholder 4"/>
          <p:cNvSpPr>
            <a:spLocks noGrp="1"/>
          </p:cNvSpPr>
          <p:nvPr>
            <p:ph type="sldNum" sz="quarter" idx="12"/>
          </p:nvPr>
        </p:nvSpPr>
        <p:spPr>
          <a:xfrm>
            <a:off x="8077200" y="6324600"/>
            <a:ext cx="4572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20DFA82-93A9-476C-A3EE-D5E35885432E}" type="slidenum">
              <a:rPr lang="en-GB" sz="1400" smtClean="0">
                <a:latin typeface="Arial" panose="020B0604020202020204" pitchFamily="34" charset="0"/>
              </a:rPr>
              <a:t>14</a:t>
            </a:fld>
            <a:endParaRPr lang="en-GB" sz="1400" dirty="0" smtClean="0">
              <a:latin typeface="Arial" panose="020B0604020202020204" pitchFamily="34" charset="0"/>
            </a:endParaRPr>
          </a:p>
        </p:txBody>
      </p:sp>
      <p:sp>
        <p:nvSpPr>
          <p:cNvPr id="33795" name="Text Box 3"/>
          <p:cNvSpPr txBox="1">
            <a:spLocks noChangeArrowheads="1"/>
          </p:cNvSpPr>
          <p:nvPr/>
        </p:nvSpPr>
        <p:spPr bwMode="auto">
          <a:xfrm>
            <a:off x="457200" y="914400"/>
            <a:ext cx="8550275" cy="46628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dirty="0" err="1">
                <a:solidFill>
                  <a:srgbClr val="FFFF00"/>
                </a:solidFill>
                <a:cs typeface="Times New Roman" panose="02020603050405020304" pitchFamily="18" charset="0"/>
              </a:rPr>
              <a:t>Misalkan</a:t>
            </a:r>
            <a:r>
              <a:rPr lang="en-AU" dirty="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persamaan</a:t>
            </a:r>
            <a:r>
              <a:rPr lang="en-AU" dirty="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garis</a:t>
            </a:r>
            <a:r>
              <a:rPr lang="en-AU" dirty="0">
                <a:solidFill>
                  <a:srgbClr val="FFFF00"/>
                </a:solidFill>
                <a:cs typeface="Times New Roman" panose="02020603050405020304" pitchFamily="18" charset="0"/>
              </a:rPr>
              <a:t> :</a:t>
            </a:r>
          </a:p>
          <a:p>
            <a:pPr eaLnBrk="1" hangingPunct="1"/>
            <a:r>
              <a:rPr lang="en-AU" dirty="0">
                <a:solidFill>
                  <a:srgbClr val="FFFF00"/>
                </a:solidFill>
                <a:cs typeface="Times New Roman" panose="02020603050405020304" pitchFamily="18" charset="0"/>
              </a:rPr>
              <a:t>	</a:t>
            </a:r>
            <a:r>
              <a:rPr lang="en-AU" sz="2800" dirty="0">
                <a:solidFill>
                  <a:srgbClr val="99FFCC"/>
                </a:solidFill>
                <a:cs typeface="Times New Roman" panose="02020603050405020304" pitchFamily="18" charset="0"/>
              </a:rPr>
              <a:t>Y = a + b x</a:t>
            </a:r>
          </a:p>
          <a:p>
            <a:pPr eaLnBrk="1" hangingPunct="1"/>
            <a:endParaRPr lang="en-AU" dirty="0">
              <a:solidFill>
                <a:srgbClr val="FFFF00"/>
              </a:solidFill>
              <a:cs typeface="Times New Roman" panose="02020603050405020304" pitchFamily="18" charset="0"/>
            </a:endParaRPr>
          </a:p>
          <a:p>
            <a:pPr eaLnBrk="1" hangingPunct="1"/>
            <a:r>
              <a:rPr lang="en-AU" dirty="0" err="1">
                <a:solidFill>
                  <a:srgbClr val="FFFF00"/>
                </a:solidFill>
                <a:cs typeface="Times New Roman" panose="02020603050405020304" pitchFamily="18" charset="0"/>
              </a:rPr>
              <a:t>Jadi</a:t>
            </a:r>
            <a:r>
              <a:rPr lang="en-AU" dirty="0">
                <a:solidFill>
                  <a:srgbClr val="FFFF00"/>
                </a:solidFill>
                <a:cs typeface="Times New Roman" panose="02020603050405020304" pitchFamily="18" charset="0"/>
              </a:rPr>
              <a:t>	(1)	 </a:t>
            </a:r>
            <a:r>
              <a:rPr lang="en-AU" dirty="0">
                <a:solidFill>
                  <a:srgbClr val="99FFCC"/>
                </a:solidFill>
                <a:cs typeface="Times New Roman" panose="02020603050405020304" pitchFamily="18" charset="0"/>
              </a:rPr>
              <a:t>253238.9 </a:t>
            </a:r>
            <a:r>
              <a:rPr lang="en-AU" dirty="0">
                <a:solidFill>
                  <a:srgbClr val="FFFF00"/>
                </a:solidFill>
                <a:cs typeface="Times New Roman" panose="02020603050405020304" pitchFamily="18" charset="0"/>
              </a:rPr>
              <a:t>= </a:t>
            </a:r>
            <a:r>
              <a:rPr lang="en-AU" dirty="0">
                <a:solidFill>
                  <a:srgbClr val="99FFCC"/>
                </a:solidFill>
                <a:cs typeface="Times New Roman" panose="02020603050405020304" pitchFamily="18" charset="0"/>
              </a:rPr>
              <a:t>a </a:t>
            </a:r>
            <a:r>
              <a:rPr lang="en-AU" dirty="0">
                <a:solidFill>
                  <a:srgbClr val="FFFF00"/>
                </a:solidFill>
                <a:cs typeface="Times New Roman" panose="02020603050405020304" pitchFamily="18" charset="0"/>
              </a:rPr>
              <a:t>+</a:t>
            </a:r>
            <a:r>
              <a:rPr lang="en-AU" dirty="0">
                <a:solidFill>
                  <a:srgbClr val="99FFCC"/>
                </a:solidFill>
                <a:cs typeface="Times New Roman" panose="02020603050405020304" pitchFamily="18" charset="0"/>
              </a:rPr>
              <a:t> b (1,5)</a:t>
            </a:r>
          </a:p>
          <a:p>
            <a:pPr eaLnBrk="1" hangingPunct="1"/>
            <a:r>
              <a:rPr lang="en-AU" dirty="0">
                <a:solidFill>
                  <a:srgbClr val="FFFF00"/>
                </a:solidFill>
                <a:cs typeface="Times New Roman" panose="02020603050405020304" pitchFamily="18" charset="0"/>
              </a:rPr>
              <a:t>	(2) 	 </a:t>
            </a:r>
            <a:r>
              <a:rPr lang="en-AU" u="sng" dirty="0">
                <a:solidFill>
                  <a:srgbClr val="99FFCC"/>
                </a:solidFill>
                <a:cs typeface="Times New Roman" panose="02020603050405020304" pitchFamily="18" charset="0"/>
              </a:rPr>
              <a:t>343920.8 </a:t>
            </a:r>
            <a:r>
              <a:rPr lang="en-AU" u="sng" dirty="0">
                <a:solidFill>
                  <a:srgbClr val="FFFF00"/>
                </a:solidFill>
                <a:cs typeface="Times New Roman" panose="02020603050405020304" pitchFamily="18" charset="0"/>
              </a:rPr>
              <a:t>= </a:t>
            </a:r>
            <a:r>
              <a:rPr lang="en-AU" u="sng" dirty="0">
                <a:solidFill>
                  <a:srgbClr val="99FFCC"/>
                </a:solidFill>
                <a:cs typeface="Times New Roman" panose="02020603050405020304" pitchFamily="18" charset="0"/>
              </a:rPr>
              <a:t>a </a:t>
            </a:r>
            <a:r>
              <a:rPr lang="en-AU" u="sng" dirty="0">
                <a:solidFill>
                  <a:srgbClr val="FFFF00"/>
                </a:solidFill>
                <a:cs typeface="Times New Roman" panose="02020603050405020304" pitchFamily="18" charset="0"/>
              </a:rPr>
              <a:t>+</a:t>
            </a:r>
            <a:r>
              <a:rPr lang="en-AU" u="sng" dirty="0">
                <a:solidFill>
                  <a:srgbClr val="99FFCC"/>
                </a:solidFill>
                <a:cs typeface="Times New Roman" panose="02020603050405020304" pitchFamily="18" charset="0"/>
              </a:rPr>
              <a:t> b (5,5)</a:t>
            </a:r>
          </a:p>
          <a:p>
            <a:pPr eaLnBrk="1" hangingPunct="1"/>
            <a:r>
              <a:rPr lang="en-AU" dirty="0">
                <a:solidFill>
                  <a:srgbClr val="99FFCC"/>
                </a:solidFill>
                <a:cs typeface="Times New Roman" panose="02020603050405020304" pitchFamily="18" charset="0"/>
              </a:rPr>
              <a:t>		</a:t>
            </a:r>
            <a:r>
              <a:rPr lang="en-GB" dirty="0">
                <a:solidFill>
                  <a:srgbClr val="99FFCC"/>
                </a:solidFill>
                <a:latin typeface="Arial" panose="020B0604020202020204" pitchFamily="34" charset="0"/>
                <a:cs typeface="Arial" panose="020B0604020202020204" pitchFamily="34" charset="0"/>
              </a:rPr>
              <a:t>-90681.9</a:t>
            </a:r>
            <a:r>
              <a:rPr lang="en-US" dirty="0">
                <a:solidFill>
                  <a:srgbClr val="99FFCC"/>
                </a:solidFill>
                <a:latin typeface="Arial" panose="020B0604020202020204" pitchFamily="34" charset="0"/>
                <a:cs typeface="Arial" panose="020B0604020202020204" pitchFamily="34" charset="0"/>
              </a:rPr>
              <a:t> </a:t>
            </a:r>
            <a:r>
              <a:rPr lang="en-US" dirty="0">
                <a:solidFill>
                  <a:srgbClr val="FFFF00"/>
                </a:solidFill>
                <a:latin typeface="Arial" panose="020B0604020202020204" pitchFamily="34" charset="0"/>
                <a:cs typeface="Arial" panose="020B0604020202020204" pitchFamily="34" charset="0"/>
              </a:rPr>
              <a:t>=</a:t>
            </a:r>
            <a:r>
              <a:rPr lang="en-US" dirty="0">
                <a:solidFill>
                  <a:srgbClr val="99FFCC"/>
                </a:solidFill>
                <a:latin typeface="Arial" panose="020B0604020202020204" pitchFamily="34" charset="0"/>
                <a:cs typeface="Arial" panose="020B0604020202020204" pitchFamily="34" charset="0"/>
              </a:rPr>
              <a:t>    - b 4</a:t>
            </a:r>
          </a:p>
          <a:p>
            <a:pPr eaLnBrk="1" hangingPunct="1"/>
            <a:r>
              <a:rPr lang="id-ID" dirty="0" smtClean="0">
                <a:solidFill>
                  <a:srgbClr val="99FFCC"/>
                </a:solidFill>
                <a:cs typeface="Times New Roman" panose="02020603050405020304" pitchFamily="18" charset="0"/>
              </a:rPr>
              <a:t>			b </a:t>
            </a:r>
            <a:r>
              <a:rPr lang="en-US" dirty="0" smtClean="0">
                <a:solidFill>
                  <a:srgbClr val="FFFF00"/>
                </a:solidFill>
                <a:latin typeface="Arial" panose="020B0604020202020204" pitchFamily="34" charset="0"/>
                <a:cs typeface="Arial" panose="020B0604020202020204" pitchFamily="34" charset="0"/>
              </a:rPr>
              <a:t>=</a:t>
            </a:r>
            <a:r>
              <a:rPr lang="id-ID" dirty="0" smtClean="0">
                <a:solidFill>
                  <a:srgbClr val="FFFF00"/>
                </a:solidFill>
                <a:latin typeface="Arial" panose="020B0604020202020204" pitchFamily="34" charset="0"/>
                <a:cs typeface="Arial" panose="020B0604020202020204" pitchFamily="34" charset="0"/>
              </a:rPr>
              <a:t> </a:t>
            </a:r>
            <a:r>
              <a:rPr lang="en-GB" dirty="0" smtClean="0">
                <a:solidFill>
                  <a:srgbClr val="99FFCC"/>
                </a:solidFill>
                <a:latin typeface="Arial" panose="020B0604020202020204" pitchFamily="34" charset="0"/>
                <a:cs typeface="Arial" panose="020B0604020202020204" pitchFamily="34" charset="0"/>
              </a:rPr>
              <a:t>90681.9</a:t>
            </a:r>
            <a:r>
              <a:rPr lang="id-ID" dirty="0" smtClean="0">
                <a:solidFill>
                  <a:srgbClr val="99FFCC"/>
                </a:solidFill>
                <a:latin typeface="Arial" panose="020B0604020202020204" pitchFamily="34" charset="0"/>
                <a:cs typeface="Arial" panose="020B0604020202020204" pitchFamily="34" charset="0"/>
              </a:rPr>
              <a:t>/4 </a:t>
            </a:r>
            <a:r>
              <a:rPr lang="en-US" dirty="0" smtClean="0">
                <a:solidFill>
                  <a:srgbClr val="FFFF00"/>
                </a:solidFill>
                <a:latin typeface="Arial" panose="020B0604020202020204" pitchFamily="34" charset="0"/>
                <a:cs typeface="Arial" panose="020B0604020202020204" pitchFamily="34" charset="0"/>
              </a:rPr>
              <a:t>=</a:t>
            </a:r>
            <a:r>
              <a:rPr lang="id-ID" dirty="0" smtClean="0">
                <a:solidFill>
                  <a:srgbClr val="FFFF00"/>
                </a:solidFill>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2670. </a:t>
            </a:r>
            <a:r>
              <a:rPr lang="en-GB" dirty="0" smtClean="0">
                <a:latin typeface="Arial" panose="020B0604020202020204" pitchFamily="34" charset="0"/>
                <a:cs typeface="Arial" panose="020B0604020202020204" pitchFamily="34" charset="0"/>
              </a:rPr>
              <a:t>46</a:t>
            </a:r>
            <a:endParaRPr lang="id-ID" dirty="0" smtClean="0">
              <a:latin typeface="Arial" panose="020B0604020202020204" pitchFamily="34" charset="0"/>
              <a:cs typeface="Arial" panose="020B0604020202020204" pitchFamily="34" charset="0"/>
            </a:endParaRPr>
          </a:p>
          <a:p>
            <a:pPr eaLnBrk="1" hangingPunct="1"/>
            <a:endParaRPr lang="en-AU" dirty="0">
              <a:solidFill>
                <a:srgbClr val="99FFCC"/>
              </a:solidFill>
              <a:cs typeface="Times New Roman" panose="02020603050405020304" pitchFamily="18" charset="0"/>
            </a:endParaRPr>
          </a:p>
          <a:p>
            <a:pPr eaLnBrk="1" hangingPunct="1"/>
            <a:r>
              <a:rPr lang="en-AU" dirty="0" err="1">
                <a:solidFill>
                  <a:srgbClr val="FFFF00"/>
                </a:solidFill>
                <a:cs typeface="Times New Roman" panose="02020603050405020304" pitchFamily="18" charset="0"/>
              </a:rPr>
              <a:t>dari</a:t>
            </a:r>
            <a:r>
              <a:rPr lang="en-AU" dirty="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kedua</a:t>
            </a:r>
            <a:r>
              <a:rPr lang="en-AU" dirty="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persamaan</a:t>
            </a:r>
            <a:r>
              <a:rPr lang="en-AU" dirty="0">
                <a:solidFill>
                  <a:srgbClr val="FFFF00"/>
                </a:solidFill>
                <a:cs typeface="Times New Roman" panose="02020603050405020304" pitchFamily="18" charset="0"/>
              </a:rPr>
              <a:t> di </a:t>
            </a:r>
            <a:r>
              <a:rPr lang="en-AU" dirty="0" err="1">
                <a:solidFill>
                  <a:srgbClr val="FFFF00"/>
                </a:solidFill>
                <a:cs typeface="Times New Roman" panose="02020603050405020304" pitchFamily="18" charset="0"/>
              </a:rPr>
              <a:t>dapat</a:t>
            </a:r>
            <a:r>
              <a:rPr lang="en-AU" dirty="0">
                <a:solidFill>
                  <a:srgbClr val="FFFF00"/>
                </a:solidFill>
                <a:cs typeface="Times New Roman" panose="02020603050405020304" pitchFamily="18" charset="0"/>
              </a:rPr>
              <a:t>  b = </a:t>
            </a:r>
            <a:r>
              <a:rPr lang="en-GB" dirty="0">
                <a:latin typeface="Arial" panose="020B0604020202020204" pitchFamily="34" charset="0"/>
                <a:cs typeface="Arial" panose="020B0604020202020204" pitchFamily="34" charset="0"/>
              </a:rPr>
              <a:t>22670.46</a:t>
            </a:r>
            <a:r>
              <a:rPr lang="en-US" dirty="0">
                <a:latin typeface="Arial" panose="020B0604020202020204" pitchFamily="34" charset="0"/>
                <a:cs typeface="Arial" panose="020B0604020202020204" pitchFamily="34" charset="0"/>
              </a:rPr>
              <a:t> </a:t>
            </a:r>
            <a:r>
              <a:rPr lang="en-AU" dirty="0" err="1">
                <a:solidFill>
                  <a:srgbClr val="FFFF00"/>
                </a:solidFill>
                <a:cs typeface="Times New Roman" panose="02020603050405020304" pitchFamily="18" charset="0"/>
              </a:rPr>
              <a:t>dan</a:t>
            </a:r>
            <a:r>
              <a:rPr lang="en-AU" dirty="0">
                <a:solidFill>
                  <a:srgbClr val="FFFF00"/>
                </a:solidFill>
                <a:cs typeface="Times New Roman" panose="02020603050405020304" pitchFamily="18" charset="0"/>
              </a:rPr>
              <a:t>  a = </a:t>
            </a:r>
            <a:r>
              <a:rPr lang="en-AU" dirty="0">
                <a:latin typeface="Arial" panose="020B0604020202020204" pitchFamily="34" charset="0"/>
                <a:cs typeface="Times New Roman" panose="02020603050405020304" pitchFamily="18" charset="0"/>
              </a:rPr>
              <a:t>219233.3 </a:t>
            </a:r>
            <a:endParaRPr lang="en-AU" dirty="0">
              <a:solidFill>
                <a:srgbClr val="FFFF00"/>
              </a:solidFill>
              <a:cs typeface="Times New Roman" panose="02020603050405020304" pitchFamily="18" charset="0"/>
            </a:endParaRPr>
          </a:p>
          <a:p>
            <a:pPr eaLnBrk="1" hangingPunct="1"/>
            <a:endParaRPr lang="en-AU" dirty="0">
              <a:solidFill>
                <a:srgbClr val="FFFF00"/>
              </a:solidFill>
              <a:cs typeface="Times New Roman" panose="02020603050405020304" pitchFamily="18" charset="0"/>
            </a:endParaRPr>
          </a:p>
          <a:p>
            <a:pPr eaLnBrk="1" hangingPunct="1">
              <a:spcAft>
                <a:spcPts val="600"/>
              </a:spcAft>
            </a:pPr>
            <a:r>
              <a:rPr lang="en-AU" dirty="0" err="1">
                <a:solidFill>
                  <a:srgbClr val="FFFF00"/>
                </a:solidFill>
                <a:cs typeface="Times New Roman" panose="02020603050405020304" pitchFamily="18" charset="0"/>
              </a:rPr>
              <a:t>Jadi</a:t>
            </a:r>
            <a:r>
              <a:rPr lang="en-AU" dirty="0">
                <a:solidFill>
                  <a:srgbClr val="FFFF00"/>
                </a:solidFill>
                <a:cs typeface="Times New Roman" panose="02020603050405020304" pitchFamily="18" charset="0"/>
              </a:rPr>
              <a:t> </a:t>
            </a:r>
            <a:r>
              <a:rPr lang="en-AU" dirty="0" err="1">
                <a:solidFill>
                  <a:srgbClr val="FF0000"/>
                </a:solidFill>
                <a:cs typeface="Times New Roman" panose="02020603050405020304" pitchFamily="18" charset="0"/>
              </a:rPr>
              <a:t>persamaan</a:t>
            </a:r>
            <a:r>
              <a:rPr lang="en-AU" dirty="0">
                <a:solidFill>
                  <a:srgbClr val="FF0000"/>
                </a:solidFill>
                <a:cs typeface="Times New Roman" panose="02020603050405020304" pitchFamily="18" charset="0"/>
              </a:rPr>
              <a:t> </a:t>
            </a:r>
            <a:r>
              <a:rPr lang="en-AU" dirty="0" err="1">
                <a:solidFill>
                  <a:srgbClr val="FF0000"/>
                </a:solidFill>
                <a:cs typeface="Times New Roman" panose="02020603050405020304" pitchFamily="18" charset="0"/>
              </a:rPr>
              <a:t>garis</a:t>
            </a:r>
            <a:r>
              <a:rPr lang="en-AU" dirty="0">
                <a:solidFill>
                  <a:srgbClr val="FF0000"/>
                </a:solidFill>
                <a:cs typeface="Times New Roman" panose="02020603050405020304" pitchFamily="18" charset="0"/>
              </a:rPr>
              <a:t> Trend </a:t>
            </a:r>
            <a:r>
              <a:rPr lang="en-AU" dirty="0">
                <a:solidFill>
                  <a:srgbClr val="FFFF00"/>
                </a:solidFill>
                <a:cs typeface="Times New Roman" panose="02020603050405020304" pitchFamily="18" charset="0"/>
                <a:sym typeface="Wingdings" panose="05000000000000000000" pitchFamily="2" charset="2"/>
              </a:rPr>
              <a:t></a:t>
            </a:r>
            <a:r>
              <a:rPr lang="en-AU" dirty="0">
                <a:solidFill>
                  <a:srgbClr val="FFFF00"/>
                </a:solidFill>
                <a:cs typeface="Times New Roman" panose="02020603050405020304" pitchFamily="18" charset="0"/>
              </a:rPr>
              <a:t> </a:t>
            </a:r>
            <a:r>
              <a:rPr lang="en-AU" dirty="0">
                <a:solidFill>
                  <a:srgbClr val="99FFCC"/>
                </a:solidFill>
                <a:cs typeface="Times New Roman" panose="02020603050405020304" pitchFamily="18" charset="0"/>
              </a:rPr>
              <a:t>Y</a:t>
            </a:r>
            <a:r>
              <a:rPr lang="en-AU" dirty="0">
                <a:solidFill>
                  <a:srgbClr val="FFFF00"/>
                </a:solidFill>
                <a:cs typeface="Times New Roman" panose="02020603050405020304" pitchFamily="18" charset="0"/>
              </a:rPr>
              <a:t> = </a:t>
            </a:r>
            <a:r>
              <a:rPr lang="en-AU" dirty="0">
                <a:latin typeface="Arial" panose="020B0604020202020204" pitchFamily="34" charset="0"/>
                <a:cs typeface="Times New Roman" panose="02020603050405020304" pitchFamily="18" charset="0"/>
              </a:rPr>
              <a:t>219233.3 </a:t>
            </a:r>
            <a:r>
              <a:rPr lang="en-AU" dirty="0">
                <a:solidFill>
                  <a:srgbClr val="99FFCC"/>
                </a:solidFill>
                <a:cs typeface="Times New Roman" panose="02020603050405020304" pitchFamily="18" charset="0"/>
              </a:rPr>
              <a:t>+</a:t>
            </a:r>
            <a:r>
              <a:rPr lang="en-AU" dirty="0">
                <a:solidFill>
                  <a:srgbClr val="FFFF00"/>
                </a:solidFill>
                <a:cs typeface="Times New Roman" panose="02020603050405020304" pitchFamily="18" charset="0"/>
              </a:rPr>
              <a:t> </a:t>
            </a:r>
            <a:r>
              <a:rPr lang="en-GB" dirty="0">
                <a:latin typeface="Arial" panose="020B0604020202020204" pitchFamily="34" charset="0"/>
                <a:cs typeface="Arial" panose="020B0604020202020204" pitchFamily="34" charset="0"/>
              </a:rPr>
              <a:t>22670.46</a:t>
            </a:r>
            <a:r>
              <a:rPr lang="en-US" dirty="0">
                <a:latin typeface="Arial" panose="020B0604020202020204" pitchFamily="34" charset="0"/>
                <a:cs typeface="Arial" panose="020B0604020202020204" pitchFamily="34" charset="0"/>
              </a:rPr>
              <a:t> </a:t>
            </a:r>
            <a:r>
              <a:rPr lang="id-ID" dirty="0" smtClean="0">
                <a:solidFill>
                  <a:srgbClr val="99FFCC"/>
                </a:solidFill>
                <a:cs typeface="Times New Roman" panose="02020603050405020304" pitchFamily="18" charset="0"/>
              </a:rPr>
              <a:t>X</a:t>
            </a:r>
            <a:endParaRPr lang="en-AU" dirty="0">
              <a:solidFill>
                <a:srgbClr val="99FFCC"/>
              </a:solidFill>
              <a:cs typeface="Times New Roman" panose="02020603050405020304" pitchFamily="18" charset="0"/>
            </a:endParaRPr>
          </a:p>
          <a:p>
            <a:pPr eaLnBrk="1" hangingPunct="1"/>
            <a:r>
              <a:rPr lang="en-AU" dirty="0" err="1">
                <a:solidFill>
                  <a:srgbClr val="FFFF00"/>
                </a:solidFill>
                <a:cs typeface="Times New Roman" panose="02020603050405020304" pitchFamily="18" charset="0"/>
              </a:rPr>
              <a:t>Ramalan</a:t>
            </a:r>
            <a:r>
              <a:rPr lang="en-AU" dirty="0">
                <a:solidFill>
                  <a:srgbClr val="FFFF00"/>
                </a:solidFill>
                <a:cs typeface="Times New Roman" panose="02020603050405020304" pitchFamily="18" charset="0"/>
              </a:rPr>
              <a:t> PDB </a:t>
            </a:r>
            <a:r>
              <a:rPr lang="en-AU" dirty="0" err="1">
                <a:solidFill>
                  <a:srgbClr val="FFFF00"/>
                </a:solidFill>
                <a:cs typeface="Times New Roman" panose="02020603050405020304" pitchFamily="18" charset="0"/>
              </a:rPr>
              <a:t>tahun</a:t>
            </a:r>
            <a:r>
              <a:rPr lang="en-AU" dirty="0">
                <a:solidFill>
                  <a:srgbClr val="FFFF00"/>
                </a:solidFill>
                <a:cs typeface="Times New Roman" panose="02020603050405020304" pitchFamily="18" charset="0"/>
              </a:rPr>
              <a:t> 1997 = </a:t>
            </a:r>
            <a:r>
              <a:rPr lang="en-AU" dirty="0">
                <a:cs typeface="Times New Roman" panose="02020603050405020304" pitchFamily="18" charset="0"/>
              </a:rPr>
              <a:t>219233.3 </a:t>
            </a:r>
            <a:r>
              <a:rPr lang="en-AU" dirty="0">
                <a:solidFill>
                  <a:srgbClr val="FFFF00"/>
                </a:solidFill>
                <a:cs typeface="Times New Roman" panose="02020603050405020304" pitchFamily="18" charset="0"/>
              </a:rPr>
              <a:t>+ </a:t>
            </a:r>
            <a:r>
              <a:rPr lang="en-GB" dirty="0">
                <a:cs typeface="Arial" panose="020B0604020202020204" pitchFamily="34" charset="0"/>
              </a:rPr>
              <a:t>22670.46</a:t>
            </a:r>
            <a:r>
              <a:rPr lang="en-US" dirty="0">
                <a:cs typeface="Arial" panose="020B0604020202020204" pitchFamily="34" charset="0"/>
              </a:rPr>
              <a:t> </a:t>
            </a:r>
            <a:r>
              <a:rPr lang="en-AU" dirty="0">
                <a:solidFill>
                  <a:srgbClr val="FFFF00"/>
                </a:solidFill>
                <a:cs typeface="Times New Roman" panose="02020603050405020304" pitchFamily="18" charset="0"/>
              </a:rPr>
              <a:t>(9) = </a:t>
            </a:r>
            <a:r>
              <a:rPr lang="en-GB" dirty="0">
                <a:cs typeface="Arial" panose="020B0604020202020204" pitchFamily="34" charset="0"/>
              </a:rPr>
              <a:t>423267.4</a:t>
            </a:r>
            <a:endParaRPr lang="en-GB" dirty="0">
              <a:solidFill>
                <a:srgbClr val="FFFF00"/>
              </a:solidFill>
              <a:cs typeface="Times New Roman" panose="02020603050405020304" pitchFamily="18" charset="0"/>
            </a:endParaRPr>
          </a:p>
        </p:txBody>
      </p:sp>
      <p:sp>
        <p:nvSpPr>
          <p:cNvPr id="6" name="Rectangle 5"/>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slide(fromBottom)">
                                      <p:cBhvr>
                                        <p:cTn id="7" dur="500"/>
                                        <p:tgtEl>
                                          <p:spTgt spid="337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Effect transition="in" filter="slide(fromBottom)">
                                      <p:cBhvr>
                                        <p:cTn id="12" dur="500"/>
                                        <p:tgtEl>
                                          <p:spTgt spid="337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3795">
                                            <p:txEl>
                                              <p:pRg st="3" end="3"/>
                                            </p:txEl>
                                          </p:spTgt>
                                        </p:tgtEl>
                                        <p:attrNameLst>
                                          <p:attrName>style.visibility</p:attrName>
                                        </p:attrNameLst>
                                      </p:cBhvr>
                                      <p:to>
                                        <p:strVal val="visible"/>
                                      </p:to>
                                    </p:set>
                                    <p:animEffect transition="in" filter="slide(fromBottom)">
                                      <p:cBhvr>
                                        <p:cTn id="17" dur="500"/>
                                        <p:tgtEl>
                                          <p:spTgt spid="3379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3795">
                                            <p:txEl>
                                              <p:pRg st="4" end="4"/>
                                            </p:txEl>
                                          </p:spTgt>
                                        </p:tgtEl>
                                        <p:attrNameLst>
                                          <p:attrName>style.visibility</p:attrName>
                                        </p:attrNameLst>
                                      </p:cBhvr>
                                      <p:to>
                                        <p:strVal val="visible"/>
                                      </p:to>
                                    </p:set>
                                    <p:animEffect transition="in" filter="slide(fromBottom)">
                                      <p:cBhvr>
                                        <p:cTn id="22" dur="500"/>
                                        <p:tgtEl>
                                          <p:spTgt spid="3379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animEffect transition="in" filter="slide(fromBottom)">
                                      <p:cBhvr>
                                        <p:cTn id="27" dur="500"/>
                                        <p:tgtEl>
                                          <p:spTgt spid="3379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3795">
                                            <p:txEl>
                                              <p:pRg st="6" end="6"/>
                                            </p:txEl>
                                          </p:spTgt>
                                        </p:tgtEl>
                                        <p:attrNameLst>
                                          <p:attrName>style.visibility</p:attrName>
                                        </p:attrNameLst>
                                      </p:cBhvr>
                                      <p:to>
                                        <p:strVal val="visible"/>
                                      </p:to>
                                    </p:set>
                                    <p:animEffect transition="in" filter="slide(fromBottom)">
                                      <p:cBhvr>
                                        <p:cTn id="32" dur="500"/>
                                        <p:tgtEl>
                                          <p:spTgt spid="3379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3795">
                                            <p:txEl>
                                              <p:pRg st="8" end="8"/>
                                            </p:txEl>
                                          </p:spTgt>
                                        </p:tgtEl>
                                        <p:attrNameLst>
                                          <p:attrName>style.visibility</p:attrName>
                                        </p:attrNameLst>
                                      </p:cBhvr>
                                      <p:to>
                                        <p:strVal val="visible"/>
                                      </p:to>
                                    </p:set>
                                    <p:animEffect transition="in" filter="slide(fromBottom)">
                                      <p:cBhvr>
                                        <p:cTn id="37" dur="500"/>
                                        <p:tgtEl>
                                          <p:spTgt spid="3379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33795">
                                            <p:txEl>
                                              <p:pRg st="10" end="10"/>
                                            </p:txEl>
                                          </p:spTgt>
                                        </p:tgtEl>
                                        <p:attrNameLst>
                                          <p:attrName>style.visibility</p:attrName>
                                        </p:attrNameLst>
                                      </p:cBhvr>
                                      <p:to>
                                        <p:strVal val="visible"/>
                                      </p:to>
                                    </p:set>
                                    <p:animEffect transition="in" filter="slide(fromBottom)">
                                      <p:cBhvr>
                                        <p:cTn id="42" dur="500"/>
                                        <p:tgtEl>
                                          <p:spTgt spid="33795">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33795">
                                            <p:txEl>
                                              <p:pRg st="11" end="11"/>
                                            </p:txEl>
                                          </p:spTgt>
                                        </p:tgtEl>
                                        <p:attrNameLst>
                                          <p:attrName>style.visibility</p:attrName>
                                        </p:attrNameLst>
                                      </p:cBhvr>
                                      <p:to>
                                        <p:strVal val="visible"/>
                                      </p:to>
                                    </p:set>
                                    <p:animEffect transition="in" filter="slide(fromBottom)">
                                      <p:cBhvr>
                                        <p:cTn id="47" dur="500"/>
                                        <p:tgtEl>
                                          <p:spTgt spid="3379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235E783-3B19-4989-BE9A-398C34D4865C}"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14339"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14340" name="Slide Number Placeholder 4"/>
          <p:cNvSpPr>
            <a:spLocks noGrp="1"/>
          </p:cNvSpPr>
          <p:nvPr>
            <p:ph type="sldNum" sz="quarter" idx="12"/>
          </p:nvPr>
        </p:nvSpPr>
        <p:spPr>
          <a:xfrm>
            <a:off x="8153400" y="6324600"/>
            <a:ext cx="3810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938228F-1156-42ED-A3C5-43776023D8F8}" type="slidenum">
              <a:rPr lang="en-GB" sz="1400" smtClean="0">
                <a:latin typeface="Arial" panose="020B0604020202020204" pitchFamily="34" charset="0"/>
              </a:rPr>
              <a:t>15</a:t>
            </a:fld>
            <a:endParaRPr lang="en-GB" sz="1400" dirty="0" smtClean="0">
              <a:latin typeface="Arial" panose="020B0604020202020204" pitchFamily="34" charset="0"/>
            </a:endParaRPr>
          </a:p>
        </p:txBody>
      </p:sp>
      <p:sp>
        <p:nvSpPr>
          <p:cNvPr id="37891" name="Rectangle 3"/>
          <p:cNvSpPr>
            <a:spLocks noGrp="1" noChangeArrowheads="1"/>
          </p:cNvSpPr>
          <p:nvPr>
            <p:ph type="title"/>
          </p:nvPr>
        </p:nvSpPr>
        <p:spPr>
          <a:xfrm>
            <a:off x="228600" y="381000"/>
            <a:ext cx="8610600" cy="1143000"/>
          </a:xfrm>
          <a:noFill/>
        </p:spPr>
        <p:txBody>
          <a:bodyPr/>
          <a:lstStyle/>
          <a:p>
            <a:pPr eaLnBrk="1" hangingPunct="1"/>
            <a:r>
              <a:rPr lang="en-AU" sz="2800" b="1" dirty="0" smtClean="0">
                <a:cs typeface="Times New Roman" panose="02020603050405020304" pitchFamily="18" charset="0"/>
              </a:rPr>
              <a:t>Ad. 2. METODE 1/2 RATA-RATA (RATA-RATA/SEMI) </a:t>
            </a:r>
            <a:r>
              <a:rPr lang="en-AU" sz="2400" b="1" dirty="0" err="1" smtClean="0">
                <a:cs typeface="Times New Roman" panose="02020603050405020304" pitchFamily="18" charset="0"/>
              </a:rPr>
              <a:t>Dengan</a:t>
            </a:r>
            <a:r>
              <a:rPr lang="en-AU" sz="2400" b="1" dirty="0" smtClean="0">
                <a:cs typeface="Times New Roman" panose="02020603050405020304" pitchFamily="18" charset="0"/>
              </a:rPr>
              <a:t> </a:t>
            </a:r>
            <a:r>
              <a:rPr lang="en-AU" sz="2400" b="1" dirty="0" err="1" smtClean="0">
                <a:cs typeface="Times New Roman" panose="02020603050405020304" pitchFamily="18" charset="0"/>
              </a:rPr>
              <a:t>Tahun</a:t>
            </a:r>
            <a:r>
              <a:rPr lang="en-AU" sz="2400" b="1" dirty="0" smtClean="0">
                <a:cs typeface="Times New Roman" panose="02020603050405020304" pitchFamily="18" charset="0"/>
              </a:rPr>
              <a:t> </a:t>
            </a:r>
            <a:r>
              <a:rPr lang="en-AU" sz="2400" b="1" dirty="0" err="1" smtClean="0">
                <a:cs typeface="Times New Roman" panose="02020603050405020304" pitchFamily="18" charset="0"/>
              </a:rPr>
              <a:t>Dasar</a:t>
            </a:r>
            <a:endParaRPr lang="en-GB" sz="2400" dirty="0" smtClean="0">
              <a:solidFill>
                <a:srgbClr val="99FFCC"/>
              </a:solidFill>
              <a:cs typeface="Times New Roman" panose="02020603050405020304" pitchFamily="18" charset="0"/>
            </a:endParaRPr>
          </a:p>
        </p:txBody>
      </p:sp>
      <p:sp>
        <p:nvSpPr>
          <p:cNvPr id="37894" name="Text Box 6"/>
          <p:cNvSpPr txBox="1">
            <a:spLocks noChangeArrowheads="1"/>
          </p:cNvSpPr>
          <p:nvPr/>
        </p:nvSpPr>
        <p:spPr bwMode="auto">
          <a:xfrm>
            <a:off x="457200" y="2362200"/>
            <a:ext cx="8635697"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sz="4800" dirty="0" smtClean="0">
                <a:solidFill>
                  <a:srgbClr val="99FFCC"/>
                </a:solidFill>
              </a:rPr>
              <a:t>Y</a:t>
            </a:r>
            <a:r>
              <a:rPr lang="id-ID" sz="4800" dirty="0" smtClean="0">
                <a:solidFill>
                  <a:srgbClr val="99FFCC"/>
                </a:solidFill>
              </a:rPr>
              <a:t>’</a:t>
            </a:r>
            <a:r>
              <a:rPr lang="en-US" sz="4800" dirty="0" smtClean="0">
                <a:solidFill>
                  <a:srgbClr val="99FFCC"/>
                </a:solidFill>
              </a:rPr>
              <a:t> </a:t>
            </a:r>
            <a:r>
              <a:rPr lang="en-US" sz="4800" dirty="0">
                <a:solidFill>
                  <a:srgbClr val="99FFCC"/>
                </a:solidFill>
              </a:rPr>
              <a:t>= a + b X</a:t>
            </a:r>
          </a:p>
          <a:p>
            <a:pPr eaLnBrk="1" hangingPunct="1"/>
            <a:endParaRPr lang="en-US" sz="3200" dirty="0">
              <a:solidFill>
                <a:srgbClr val="99FFCC"/>
              </a:solidFill>
            </a:endParaRPr>
          </a:p>
          <a:p>
            <a:pPr eaLnBrk="1" hangingPunct="1"/>
            <a:r>
              <a:rPr lang="en-US" sz="3200" dirty="0" smtClean="0">
                <a:solidFill>
                  <a:srgbClr val="FFFF00"/>
                </a:solidFill>
              </a:rPr>
              <a:t>Y</a:t>
            </a:r>
            <a:r>
              <a:rPr lang="id-ID" sz="3200" dirty="0" smtClean="0">
                <a:solidFill>
                  <a:srgbClr val="FFFF00"/>
                </a:solidFill>
              </a:rPr>
              <a:t>’</a:t>
            </a:r>
            <a:r>
              <a:rPr lang="en-US" sz="3200" dirty="0" smtClean="0">
                <a:solidFill>
                  <a:srgbClr val="FFFF00"/>
                </a:solidFill>
              </a:rPr>
              <a:t> </a:t>
            </a:r>
            <a:r>
              <a:rPr lang="en-US" sz="3200" dirty="0">
                <a:solidFill>
                  <a:srgbClr val="FFFF00"/>
                </a:solidFill>
              </a:rPr>
              <a:t>	=  </a:t>
            </a:r>
            <a:r>
              <a:rPr lang="en-US" sz="3200" dirty="0" err="1">
                <a:solidFill>
                  <a:srgbClr val="FFFF00"/>
                </a:solidFill>
              </a:rPr>
              <a:t>Nilai</a:t>
            </a:r>
            <a:r>
              <a:rPr lang="en-US" sz="3200" dirty="0">
                <a:solidFill>
                  <a:srgbClr val="FFFF00"/>
                </a:solidFill>
              </a:rPr>
              <a:t> Trend </a:t>
            </a:r>
            <a:r>
              <a:rPr lang="en-US" sz="3200" dirty="0" err="1">
                <a:solidFill>
                  <a:srgbClr val="FFFF00"/>
                </a:solidFill>
              </a:rPr>
              <a:t>Periode</a:t>
            </a:r>
            <a:r>
              <a:rPr lang="en-US" sz="3200" dirty="0">
                <a:solidFill>
                  <a:srgbClr val="FFFF00"/>
                </a:solidFill>
              </a:rPr>
              <a:t> </a:t>
            </a:r>
            <a:r>
              <a:rPr lang="en-US" sz="3200" dirty="0" err="1">
                <a:solidFill>
                  <a:srgbClr val="FFFF00"/>
                </a:solidFill>
              </a:rPr>
              <a:t>Tertentu</a:t>
            </a:r>
            <a:endParaRPr lang="en-GB" sz="3200" dirty="0">
              <a:solidFill>
                <a:srgbClr val="FFFF00"/>
              </a:solidFill>
            </a:endParaRPr>
          </a:p>
          <a:p>
            <a:pPr eaLnBrk="1" hangingPunct="1"/>
            <a:r>
              <a:rPr lang="en-US" sz="3200" dirty="0">
                <a:solidFill>
                  <a:srgbClr val="FFFF00"/>
                </a:solidFill>
              </a:rPr>
              <a:t>a   	=  </a:t>
            </a:r>
            <a:r>
              <a:rPr lang="en-US" sz="3200" dirty="0" err="1">
                <a:solidFill>
                  <a:srgbClr val="FFFF00"/>
                </a:solidFill>
              </a:rPr>
              <a:t>Nilai</a:t>
            </a:r>
            <a:r>
              <a:rPr lang="en-US" sz="3200" dirty="0">
                <a:solidFill>
                  <a:srgbClr val="FFFF00"/>
                </a:solidFill>
              </a:rPr>
              <a:t> Trend </a:t>
            </a:r>
            <a:r>
              <a:rPr lang="en-US" sz="3200" dirty="0" err="1">
                <a:solidFill>
                  <a:srgbClr val="FFFF00"/>
                </a:solidFill>
              </a:rPr>
              <a:t>Periode</a:t>
            </a:r>
            <a:r>
              <a:rPr lang="en-US" sz="3200" dirty="0">
                <a:solidFill>
                  <a:srgbClr val="FFFF00"/>
                </a:solidFill>
              </a:rPr>
              <a:t> </a:t>
            </a:r>
            <a:r>
              <a:rPr lang="en-US" sz="3200" dirty="0" err="1">
                <a:solidFill>
                  <a:srgbClr val="FFFF00"/>
                </a:solidFill>
              </a:rPr>
              <a:t>Dasar</a:t>
            </a:r>
            <a:endParaRPr lang="en-US" sz="3200" dirty="0">
              <a:solidFill>
                <a:srgbClr val="FFFF00"/>
              </a:solidFill>
            </a:endParaRPr>
          </a:p>
          <a:p>
            <a:pPr eaLnBrk="1" hangingPunct="1"/>
            <a:r>
              <a:rPr lang="en-US" sz="3200" dirty="0">
                <a:solidFill>
                  <a:srgbClr val="FFFF00"/>
                </a:solidFill>
              </a:rPr>
              <a:t>b	=  </a:t>
            </a:r>
            <a:r>
              <a:rPr lang="en-US" sz="3200" dirty="0" err="1">
                <a:solidFill>
                  <a:srgbClr val="FFFF00"/>
                </a:solidFill>
              </a:rPr>
              <a:t>Pertambahan</a:t>
            </a:r>
            <a:r>
              <a:rPr lang="en-US" sz="3200" dirty="0">
                <a:solidFill>
                  <a:srgbClr val="FFFF00"/>
                </a:solidFill>
              </a:rPr>
              <a:t> trend </a:t>
            </a:r>
            <a:r>
              <a:rPr lang="en-US" sz="3200" dirty="0" err="1">
                <a:solidFill>
                  <a:srgbClr val="FFFF00"/>
                </a:solidFill>
              </a:rPr>
              <a:t>tahunan</a:t>
            </a:r>
            <a:r>
              <a:rPr lang="en-US" sz="3200" dirty="0">
                <a:solidFill>
                  <a:srgbClr val="FFFF00"/>
                </a:solidFill>
              </a:rPr>
              <a:t> </a:t>
            </a:r>
            <a:r>
              <a:rPr lang="en-US" sz="3200" dirty="0" err="1">
                <a:solidFill>
                  <a:srgbClr val="FFFF00"/>
                </a:solidFill>
              </a:rPr>
              <a:t>secara</a:t>
            </a:r>
            <a:r>
              <a:rPr lang="en-US" sz="3200" dirty="0">
                <a:solidFill>
                  <a:srgbClr val="FFFF00"/>
                </a:solidFill>
              </a:rPr>
              <a:t> rata-rata</a:t>
            </a:r>
          </a:p>
          <a:p>
            <a:pPr eaLnBrk="1" hangingPunct="1"/>
            <a:r>
              <a:rPr lang="en-US" sz="3200" dirty="0">
                <a:solidFill>
                  <a:srgbClr val="FFFF00"/>
                </a:solidFill>
              </a:rPr>
              <a:t>	    (</a:t>
            </a:r>
            <a:r>
              <a:rPr lang="en-US" sz="3200" dirty="0" err="1">
                <a:solidFill>
                  <a:srgbClr val="FFFF00"/>
                </a:solidFill>
              </a:rPr>
              <a:t>X</a:t>
            </a:r>
            <a:r>
              <a:rPr lang="en-US" sz="3200" baseline="-25000" dirty="0" err="1">
                <a:solidFill>
                  <a:srgbClr val="FFFF00"/>
                </a:solidFill>
              </a:rPr>
              <a:t>t</a:t>
            </a:r>
            <a:r>
              <a:rPr lang="en-US" sz="3200" dirty="0">
                <a:solidFill>
                  <a:srgbClr val="FFFF00"/>
                </a:solidFill>
              </a:rPr>
              <a:t> – X</a:t>
            </a:r>
            <a:r>
              <a:rPr lang="en-US" sz="3200" baseline="-25000" dirty="0">
                <a:solidFill>
                  <a:srgbClr val="FFFF00"/>
                </a:solidFill>
              </a:rPr>
              <a:t>t-1</a:t>
            </a:r>
            <a:r>
              <a:rPr lang="en-US" sz="3200" dirty="0">
                <a:solidFill>
                  <a:srgbClr val="FFFF00"/>
                </a:solidFill>
              </a:rPr>
              <a:t>)/</a:t>
            </a:r>
            <a:r>
              <a:rPr lang="en-US" sz="3200" dirty="0" smtClean="0">
                <a:solidFill>
                  <a:srgbClr val="FFFF00"/>
                </a:solidFill>
              </a:rPr>
              <a:t>n</a:t>
            </a:r>
            <a:r>
              <a:rPr lang="id-ID" sz="3200" dirty="0" smtClean="0">
                <a:solidFill>
                  <a:srgbClr val="FFFF00"/>
                </a:solidFill>
              </a:rPr>
              <a:t>     </a:t>
            </a:r>
            <a:r>
              <a:rPr lang="id-ID" sz="3200" dirty="0" smtClean="0">
                <a:solidFill>
                  <a:srgbClr val="FFFF00"/>
                </a:solidFill>
                <a:latin typeface="Arial Narrow"/>
              </a:rPr>
              <a:t>→  n = periode</a:t>
            </a:r>
            <a:endParaRPr lang="en-US" sz="3200" dirty="0">
              <a:solidFill>
                <a:srgbClr val="FFFF00"/>
              </a:solidFill>
            </a:endParaRPr>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7891"/>
                                        </p:tgtEl>
                                        <p:attrNameLst>
                                          <p:attrName>style.visibility</p:attrName>
                                        </p:attrNameLst>
                                      </p:cBhvr>
                                      <p:to>
                                        <p:strVal val="visible"/>
                                      </p:to>
                                    </p:set>
                                    <p:animEffect transition="in" filter="checkerboard(across)">
                                      <p:cBhvr>
                                        <p:cTn id="7" dur="500"/>
                                        <p:tgtEl>
                                          <p:spTgt spid="3789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7894">
                                            <p:txEl>
                                              <p:pRg st="0" end="0"/>
                                            </p:txEl>
                                          </p:spTgt>
                                        </p:tgtEl>
                                        <p:attrNameLst>
                                          <p:attrName>style.visibility</p:attrName>
                                        </p:attrNameLst>
                                      </p:cBhvr>
                                      <p:to>
                                        <p:strVal val="visible"/>
                                      </p:to>
                                    </p:set>
                                    <p:animEffect transition="in" filter="checkerboard(across)">
                                      <p:cBhvr>
                                        <p:cTn id="12" dur="500"/>
                                        <p:tgtEl>
                                          <p:spTgt spid="3789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7894">
                                            <p:txEl>
                                              <p:pRg st="2" end="2"/>
                                            </p:txEl>
                                          </p:spTgt>
                                        </p:tgtEl>
                                        <p:attrNameLst>
                                          <p:attrName>style.visibility</p:attrName>
                                        </p:attrNameLst>
                                      </p:cBhvr>
                                      <p:to>
                                        <p:strVal val="visible"/>
                                      </p:to>
                                    </p:set>
                                    <p:animEffect transition="in" filter="checkerboard(across)">
                                      <p:cBhvr>
                                        <p:cTn id="17" dur="500"/>
                                        <p:tgtEl>
                                          <p:spTgt spid="3789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7894">
                                            <p:txEl>
                                              <p:pRg st="3" end="3"/>
                                            </p:txEl>
                                          </p:spTgt>
                                        </p:tgtEl>
                                        <p:attrNameLst>
                                          <p:attrName>style.visibility</p:attrName>
                                        </p:attrNameLst>
                                      </p:cBhvr>
                                      <p:to>
                                        <p:strVal val="visible"/>
                                      </p:to>
                                    </p:set>
                                    <p:animEffect transition="in" filter="checkerboard(across)">
                                      <p:cBhvr>
                                        <p:cTn id="22" dur="500"/>
                                        <p:tgtEl>
                                          <p:spTgt spid="3789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7894">
                                            <p:txEl>
                                              <p:pRg st="4" end="4"/>
                                            </p:txEl>
                                          </p:spTgt>
                                        </p:tgtEl>
                                        <p:attrNameLst>
                                          <p:attrName>style.visibility</p:attrName>
                                        </p:attrNameLst>
                                      </p:cBhvr>
                                      <p:to>
                                        <p:strVal val="visible"/>
                                      </p:to>
                                    </p:set>
                                    <p:animEffect transition="in" filter="checkerboard(across)">
                                      <p:cBhvr>
                                        <p:cTn id="27" dur="500"/>
                                        <p:tgtEl>
                                          <p:spTgt spid="3789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7894">
                                            <p:txEl>
                                              <p:pRg st="5" end="5"/>
                                            </p:txEl>
                                          </p:spTgt>
                                        </p:tgtEl>
                                        <p:attrNameLst>
                                          <p:attrName>style.visibility</p:attrName>
                                        </p:attrNameLst>
                                      </p:cBhvr>
                                      <p:to>
                                        <p:strVal val="visible"/>
                                      </p:to>
                                    </p:set>
                                    <p:animEffect transition="in" filter="checkerboard(across)">
                                      <p:cBhvr>
                                        <p:cTn id="32" dur="500"/>
                                        <p:tgtEl>
                                          <p:spTgt spid="3789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autoUpdateAnimBg="0"/>
      <p:bldP spid="37894"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1"/>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C360F0E-8607-4707-A274-D25329A22960}"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15363" name="Footer Placeholder 2"/>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15364" name="Slide Number Placeholder 3"/>
          <p:cNvSpPr>
            <a:spLocks noGrp="1"/>
          </p:cNvSpPr>
          <p:nvPr>
            <p:ph type="sldNum" sz="quarter" idx="12"/>
          </p:nvPr>
        </p:nvSpPr>
        <p:spPr>
          <a:xfrm>
            <a:off x="8077200" y="6324600"/>
            <a:ext cx="4572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4340AEA-572E-4890-81B2-9F0E7DCAC821}" type="slidenum">
              <a:rPr lang="en-GB" sz="1400" smtClean="0">
                <a:latin typeface="Arial" panose="020B0604020202020204" pitchFamily="34" charset="0"/>
              </a:rPr>
              <a:t>16</a:t>
            </a:fld>
            <a:r>
              <a:rPr lang="id-ID" sz="1400" dirty="0" smtClean="0">
                <a:latin typeface="Arial" panose="020B0604020202020204" pitchFamily="34" charset="0"/>
              </a:rPr>
              <a:t> </a:t>
            </a:r>
            <a:endParaRPr lang="en-GB" sz="1400" dirty="0" smtClean="0">
              <a:latin typeface="Arial" panose="020B0604020202020204" pitchFamily="34" charset="0"/>
            </a:endParaRPr>
          </a:p>
        </p:txBody>
      </p:sp>
      <p:sp>
        <p:nvSpPr>
          <p:cNvPr id="38915" name="Text Box 3"/>
          <p:cNvSpPr txBox="1">
            <a:spLocks noChangeArrowheads="1"/>
          </p:cNvSpPr>
          <p:nvPr/>
        </p:nvSpPr>
        <p:spPr bwMode="auto">
          <a:xfrm>
            <a:off x="914400" y="4495800"/>
            <a:ext cx="712086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dirty="0">
                <a:solidFill>
                  <a:srgbClr val="FF0000"/>
                </a:solidFill>
              </a:rPr>
              <a:t>b</a:t>
            </a:r>
            <a:r>
              <a:rPr lang="en-US" dirty="0"/>
              <a:t> = </a:t>
            </a:r>
            <a:r>
              <a:rPr lang="en-US" dirty="0">
                <a:solidFill>
                  <a:srgbClr val="FFFF00"/>
                </a:solidFill>
              </a:rPr>
              <a:t>(</a:t>
            </a:r>
            <a:r>
              <a:rPr lang="en-US" dirty="0" err="1">
                <a:solidFill>
                  <a:srgbClr val="FFFF00"/>
                </a:solidFill>
              </a:rPr>
              <a:t>X</a:t>
            </a:r>
            <a:r>
              <a:rPr lang="en-US" baseline="-25000" dirty="0" err="1">
                <a:solidFill>
                  <a:srgbClr val="FFFF00"/>
                </a:solidFill>
              </a:rPr>
              <a:t>t</a:t>
            </a:r>
            <a:r>
              <a:rPr lang="en-US" dirty="0">
                <a:solidFill>
                  <a:srgbClr val="FFFF00"/>
                </a:solidFill>
              </a:rPr>
              <a:t> – X</a:t>
            </a:r>
            <a:r>
              <a:rPr lang="en-US" baseline="-25000" dirty="0">
                <a:solidFill>
                  <a:srgbClr val="FFFF00"/>
                </a:solidFill>
              </a:rPr>
              <a:t>t-1</a:t>
            </a:r>
            <a:r>
              <a:rPr lang="en-US" dirty="0">
                <a:solidFill>
                  <a:srgbClr val="FFFF00"/>
                </a:solidFill>
              </a:rPr>
              <a:t>)/</a:t>
            </a:r>
            <a:r>
              <a:rPr lang="en-US" dirty="0" smtClean="0">
                <a:solidFill>
                  <a:srgbClr val="FFFF00"/>
                </a:solidFill>
              </a:rPr>
              <a:t>n</a:t>
            </a:r>
            <a:r>
              <a:rPr lang="id-ID" dirty="0" smtClean="0">
                <a:solidFill>
                  <a:srgbClr val="FFFF00"/>
                </a:solidFill>
              </a:rPr>
              <a:t> = </a:t>
            </a:r>
            <a:r>
              <a:rPr lang="en-US" dirty="0" smtClean="0"/>
              <a:t>(343920</a:t>
            </a:r>
            <a:r>
              <a:rPr lang="id-ID" dirty="0" smtClean="0"/>
              <a:t>.8</a:t>
            </a:r>
            <a:r>
              <a:rPr lang="en-US" dirty="0" smtClean="0"/>
              <a:t> </a:t>
            </a:r>
            <a:r>
              <a:rPr lang="en-US" dirty="0"/>
              <a:t>- 253238.9)/4 = </a:t>
            </a:r>
            <a:r>
              <a:rPr lang="en-GB" dirty="0">
                <a:cs typeface="Arial" panose="020B0604020202020204" pitchFamily="34" charset="0"/>
              </a:rPr>
              <a:t>22670.463</a:t>
            </a:r>
            <a:endParaRPr lang="en-GB" dirty="0"/>
          </a:p>
        </p:txBody>
      </p:sp>
      <p:sp>
        <p:nvSpPr>
          <p:cNvPr id="38916" name="Text Box 4"/>
          <p:cNvSpPr txBox="1">
            <a:spLocks noChangeArrowheads="1"/>
          </p:cNvSpPr>
          <p:nvPr/>
        </p:nvSpPr>
        <p:spPr bwMode="auto">
          <a:xfrm>
            <a:off x="609600" y="5029200"/>
            <a:ext cx="8077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dirty="0" smtClean="0">
                <a:solidFill>
                  <a:srgbClr val="99FFCC"/>
                </a:solidFill>
              </a:rPr>
              <a:t>P</a:t>
            </a:r>
            <a:r>
              <a:rPr lang="id-ID" dirty="0" smtClean="0">
                <a:solidFill>
                  <a:srgbClr val="99FFCC"/>
                </a:solidFill>
              </a:rPr>
              <a:t>ersamaan Trend Linear </a:t>
            </a:r>
            <a:r>
              <a:rPr lang="en-US" dirty="0" smtClean="0">
                <a:solidFill>
                  <a:srgbClr val="99FFCC"/>
                </a:solidFill>
              </a:rPr>
              <a:t>:</a:t>
            </a:r>
            <a:endParaRPr lang="en-US" dirty="0">
              <a:solidFill>
                <a:srgbClr val="99FFCC"/>
              </a:solidFill>
            </a:endParaRPr>
          </a:p>
          <a:p>
            <a:pPr eaLnBrk="1" hangingPunct="1"/>
            <a:r>
              <a:rPr lang="id-ID" dirty="0" smtClean="0">
                <a:solidFill>
                  <a:srgbClr val="FFFF00"/>
                </a:solidFill>
              </a:rPr>
              <a:t>	</a:t>
            </a:r>
            <a:r>
              <a:rPr lang="en-US" dirty="0" smtClean="0">
                <a:solidFill>
                  <a:srgbClr val="FFFF00"/>
                </a:solidFill>
              </a:rPr>
              <a:t>Y</a:t>
            </a:r>
            <a:r>
              <a:rPr lang="en-US" dirty="0">
                <a:solidFill>
                  <a:srgbClr val="FFFF00"/>
                </a:solidFill>
              </a:rPr>
              <a:t>’ = 253238.9 + 22670.463 X</a:t>
            </a:r>
            <a:endParaRPr lang="en-GB" dirty="0">
              <a:solidFill>
                <a:srgbClr val="FFFF00"/>
              </a:solidFill>
            </a:endParaRPr>
          </a:p>
        </p:txBody>
      </p:sp>
      <p:pic>
        <p:nvPicPr>
          <p:cNvPr id="38917"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50742" y="1752601"/>
            <a:ext cx="6184900" cy="2660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9" name="Line 12"/>
          <p:cNvSpPr>
            <a:spLocks noChangeShapeType="1"/>
          </p:cNvSpPr>
          <p:nvPr/>
        </p:nvSpPr>
        <p:spPr bwMode="auto">
          <a:xfrm>
            <a:off x="1981200" y="3200400"/>
            <a:ext cx="533400" cy="0"/>
          </a:xfrm>
          <a:prstGeom prst="line">
            <a:avLst/>
          </a:prstGeom>
          <a:noFill/>
          <a:ln w="38100">
            <a:solidFill>
              <a:srgbClr val="FF0066"/>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d-ID"/>
          </a:p>
        </p:txBody>
      </p:sp>
      <p:sp>
        <p:nvSpPr>
          <p:cNvPr id="10" name="AutoShape 6"/>
          <p:cNvSpPr/>
          <p:nvPr/>
        </p:nvSpPr>
        <p:spPr bwMode="auto">
          <a:xfrm>
            <a:off x="2896394" y="2133600"/>
            <a:ext cx="533400" cy="954087"/>
          </a:xfrm>
          <a:prstGeom prst="rightBrace">
            <a:avLst>
              <a:gd name="adj1" fmla="val 19048"/>
              <a:gd name="adj2" fmla="val 50000"/>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1" name="AutoShape 6"/>
          <p:cNvSpPr/>
          <p:nvPr/>
        </p:nvSpPr>
        <p:spPr bwMode="auto">
          <a:xfrm>
            <a:off x="2895600" y="3352800"/>
            <a:ext cx="533400" cy="954087"/>
          </a:xfrm>
          <a:prstGeom prst="rightBrace">
            <a:avLst>
              <a:gd name="adj1" fmla="val 19048"/>
              <a:gd name="adj2" fmla="val 50000"/>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2" name="Rectangle 11"/>
          <p:cNvSpPr/>
          <p:nvPr/>
        </p:nvSpPr>
        <p:spPr>
          <a:xfrm>
            <a:off x="685800" y="990600"/>
            <a:ext cx="1329210" cy="461665"/>
          </a:xfrm>
          <a:prstGeom prst="rect">
            <a:avLst/>
          </a:prstGeom>
        </p:spPr>
        <p:txBody>
          <a:bodyPr wrap="none">
            <a:spAutoFit/>
          </a:bodyPr>
          <a:lstStyle/>
          <a:p>
            <a:r>
              <a:rPr lang="en-US" dirty="0" err="1" smtClean="0"/>
              <a:t>Contoh</a:t>
            </a:r>
            <a:r>
              <a:rPr lang="id-ID" dirty="0" smtClean="0"/>
              <a:t> : </a:t>
            </a:r>
            <a:endParaRPr lang="id-ID" dirty="0"/>
          </a:p>
        </p:txBody>
      </p:sp>
      <p:sp>
        <p:nvSpPr>
          <p:cNvPr id="13" name="AutoShape 6"/>
          <p:cNvSpPr/>
          <p:nvPr/>
        </p:nvSpPr>
        <p:spPr bwMode="auto">
          <a:xfrm>
            <a:off x="7010400" y="2743200"/>
            <a:ext cx="533400" cy="1219200"/>
          </a:xfrm>
          <a:prstGeom prst="rightBrace">
            <a:avLst>
              <a:gd name="adj1" fmla="val 19048"/>
              <a:gd name="adj2" fmla="val 50000"/>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2" name="Rectangle 1"/>
          <p:cNvSpPr/>
          <p:nvPr/>
        </p:nvSpPr>
        <p:spPr>
          <a:xfrm>
            <a:off x="7467600" y="3082975"/>
            <a:ext cx="825867" cy="461665"/>
          </a:xfrm>
          <a:prstGeom prst="rect">
            <a:avLst/>
          </a:prstGeom>
        </p:spPr>
        <p:txBody>
          <a:bodyPr wrap="none">
            <a:spAutoFit/>
          </a:bodyPr>
          <a:lstStyle/>
          <a:p>
            <a:r>
              <a:rPr lang="id-ID" dirty="0" smtClean="0">
                <a:solidFill>
                  <a:srgbClr val="FFFF00"/>
                </a:solidFill>
                <a:latin typeface="Arial Narrow"/>
              </a:rPr>
              <a:t> n = 4</a:t>
            </a:r>
            <a:endParaRPr lang="id-ID" dirty="0"/>
          </a:p>
        </p:txBody>
      </p:sp>
      <p:sp>
        <p:nvSpPr>
          <p:cNvPr id="3" name="Rectangle 2"/>
          <p:cNvSpPr/>
          <p:nvPr/>
        </p:nvSpPr>
        <p:spPr>
          <a:xfrm>
            <a:off x="6155334" y="2205335"/>
            <a:ext cx="397866" cy="461665"/>
          </a:xfrm>
          <a:prstGeom prst="rect">
            <a:avLst/>
          </a:prstGeom>
        </p:spPr>
        <p:txBody>
          <a:bodyPr wrap="none">
            <a:spAutoFit/>
          </a:bodyPr>
          <a:lstStyle/>
          <a:p>
            <a:r>
              <a:rPr lang="id-ID" dirty="0" smtClean="0">
                <a:solidFill>
                  <a:srgbClr val="FF0000"/>
                </a:solidFill>
              </a:rPr>
              <a:t>a</a:t>
            </a:r>
            <a:r>
              <a:rPr lang="en-US" dirty="0" smtClean="0"/>
              <a:t> </a:t>
            </a:r>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nodeType="clickEffect">
                                  <p:stCondLst>
                                    <p:cond delay="0"/>
                                  </p:stCondLst>
                                  <p:childTnLst>
                                    <p:set>
                                      <p:cBhvr>
                                        <p:cTn id="6" dur="1" fill="hold">
                                          <p:stCondLst>
                                            <p:cond delay="0"/>
                                          </p:stCondLst>
                                        </p:cTn>
                                        <p:tgtEl>
                                          <p:spTgt spid="38917"/>
                                        </p:tgtEl>
                                        <p:attrNameLst>
                                          <p:attrName>style.visibility</p:attrName>
                                        </p:attrNameLst>
                                      </p:cBhvr>
                                      <p:to>
                                        <p:strVal val="visible"/>
                                      </p:to>
                                    </p:set>
                                    <p:animEffect transition="in" filter="barn(inHorizontal)">
                                      <p:cBhvr>
                                        <p:cTn id="7" dur="500"/>
                                        <p:tgtEl>
                                          <p:spTgt spid="389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8915">
                                            <p:txEl>
                                              <p:pRg st="0" end="0"/>
                                            </p:txEl>
                                          </p:spTgt>
                                        </p:tgtEl>
                                        <p:attrNameLst>
                                          <p:attrName>style.visibility</p:attrName>
                                        </p:attrNameLst>
                                      </p:cBhvr>
                                      <p:to>
                                        <p:strVal val="visible"/>
                                      </p:to>
                                    </p:set>
                                    <p:animEffect transition="in" filter="barn(inHorizontal)">
                                      <p:cBhvr>
                                        <p:cTn id="12" dur="500"/>
                                        <p:tgtEl>
                                          <p:spTgt spid="389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8916">
                                            <p:txEl>
                                              <p:pRg st="0" end="0"/>
                                            </p:txEl>
                                          </p:spTgt>
                                        </p:tgtEl>
                                        <p:attrNameLst>
                                          <p:attrName>style.visibility</p:attrName>
                                        </p:attrNameLst>
                                      </p:cBhvr>
                                      <p:to>
                                        <p:strVal val="visible"/>
                                      </p:to>
                                    </p:set>
                                    <p:animEffect transition="in" filter="barn(inHorizontal)">
                                      <p:cBhvr>
                                        <p:cTn id="17" dur="500"/>
                                        <p:tgtEl>
                                          <p:spTgt spid="3891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38916">
                                            <p:txEl>
                                              <p:pRg st="1" end="1"/>
                                            </p:txEl>
                                          </p:spTgt>
                                        </p:tgtEl>
                                        <p:attrNameLst>
                                          <p:attrName>style.visibility</p:attrName>
                                        </p:attrNameLst>
                                      </p:cBhvr>
                                      <p:to>
                                        <p:strVal val="visible"/>
                                      </p:to>
                                    </p:set>
                                    <p:animEffect transition="in" filter="barn(inHorizontal)">
                                      <p:cBhvr>
                                        <p:cTn id="22" dur="500"/>
                                        <p:tgtEl>
                                          <p:spTgt spid="3891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slide(fromBottom)">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slide(fromBottom)">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slide(fromBottom)">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slide(fromBottom)">
                                      <p:cBhvr>
                                        <p:cTn id="4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P spid="38916" grpId="0" build="p" autoUpdateAnimBg="0"/>
      <p:bldP spid="9" grpId="0" animBg="1"/>
      <p:bldP spid="10" grpId="0" animBg="1"/>
      <p:bldP spid="11" grpId="0" animBg="1"/>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1"/>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FC080BB-0D44-4C68-BF70-4CEDACB3542D}"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16387" name="Footer Placeholder 2"/>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16388" name="Slide Number Placeholder 3"/>
          <p:cNvSpPr>
            <a:spLocks noGrp="1"/>
          </p:cNvSpPr>
          <p:nvPr>
            <p:ph type="sldNum" sz="quarter" idx="12"/>
          </p:nvPr>
        </p:nvSpPr>
        <p:spPr>
          <a:xfrm>
            <a:off x="8077200" y="6324600"/>
            <a:ext cx="4572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1990F3F-9462-41BF-99FC-B6515D88E4CF}" type="slidenum">
              <a:rPr lang="en-GB" sz="1400" smtClean="0">
                <a:latin typeface="Arial" panose="020B0604020202020204" pitchFamily="34" charset="0"/>
              </a:rPr>
              <a:t>17</a:t>
            </a:fld>
            <a:endParaRPr lang="en-GB" sz="1400" dirty="0" smtClean="0">
              <a:latin typeface="Arial" panose="020B0604020202020204" pitchFamily="34" charset="0"/>
            </a:endParaRPr>
          </a:p>
        </p:txBody>
      </p:sp>
      <p:sp>
        <p:nvSpPr>
          <p:cNvPr id="39938" name="Text Box 2"/>
          <p:cNvSpPr txBox="1">
            <a:spLocks noChangeArrowheads="1"/>
          </p:cNvSpPr>
          <p:nvPr/>
        </p:nvSpPr>
        <p:spPr bwMode="auto">
          <a:xfrm>
            <a:off x="1447800" y="3581400"/>
            <a:ext cx="592623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dirty="0" err="1"/>
              <a:t>Nilai</a:t>
            </a:r>
            <a:r>
              <a:rPr lang="en-US" dirty="0"/>
              <a:t> Trend </a:t>
            </a:r>
            <a:r>
              <a:rPr lang="en-US" dirty="0" err="1">
                <a:solidFill>
                  <a:srgbClr val="FF0000"/>
                </a:solidFill>
              </a:rPr>
              <a:t>awal</a:t>
            </a:r>
            <a:r>
              <a:rPr lang="en-US" dirty="0">
                <a:solidFill>
                  <a:srgbClr val="FF0000"/>
                </a:solidFill>
              </a:rPr>
              <a:t> </a:t>
            </a:r>
            <a:r>
              <a:rPr lang="en-US" dirty="0" err="1">
                <a:solidFill>
                  <a:srgbClr val="FF0000"/>
                </a:solidFill>
              </a:rPr>
              <a:t>tahun</a:t>
            </a:r>
            <a:r>
              <a:rPr lang="en-US" dirty="0">
                <a:solidFill>
                  <a:srgbClr val="FF0000"/>
                </a:solidFill>
              </a:rPr>
              <a:t> 1987</a:t>
            </a:r>
            <a:r>
              <a:rPr lang="en-US" dirty="0"/>
              <a:t> </a:t>
            </a:r>
            <a:r>
              <a:rPr lang="en-US" dirty="0" err="1"/>
              <a:t>adalah</a:t>
            </a:r>
            <a:r>
              <a:rPr lang="en-US" dirty="0"/>
              <a:t>:</a:t>
            </a:r>
          </a:p>
          <a:p>
            <a:pPr eaLnBrk="1" hangingPunct="1"/>
            <a:r>
              <a:rPr lang="en-US" dirty="0">
                <a:solidFill>
                  <a:srgbClr val="FFFF00"/>
                </a:solidFill>
              </a:rPr>
              <a:t>Y’ = 253238.9 + 22670.463 (</a:t>
            </a:r>
            <a:r>
              <a:rPr lang="en-US" dirty="0">
                <a:solidFill>
                  <a:srgbClr val="FF0000"/>
                </a:solidFill>
              </a:rPr>
              <a:t>-3</a:t>
            </a:r>
            <a:r>
              <a:rPr lang="en-US" dirty="0">
                <a:solidFill>
                  <a:srgbClr val="FFFF00"/>
                </a:solidFill>
              </a:rPr>
              <a:t>) = </a:t>
            </a:r>
            <a:r>
              <a:rPr lang="en-GB" dirty="0">
                <a:latin typeface="Arial" panose="020B0604020202020204" pitchFamily="34" charset="0"/>
                <a:cs typeface="Arial" panose="020B0604020202020204" pitchFamily="34" charset="0"/>
              </a:rPr>
              <a:t>185227.51</a:t>
            </a:r>
          </a:p>
        </p:txBody>
      </p:sp>
      <p:sp>
        <p:nvSpPr>
          <p:cNvPr id="39939" name="Text Box 3"/>
          <p:cNvSpPr txBox="1">
            <a:spLocks noChangeArrowheads="1"/>
          </p:cNvSpPr>
          <p:nvPr/>
        </p:nvSpPr>
        <p:spPr bwMode="auto">
          <a:xfrm>
            <a:off x="1447800" y="4648200"/>
            <a:ext cx="622760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dirty="0" err="1"/>
              <a:t>Nilai</a:t>
            </a:r>
            <a:r>
              <a:rPr lang="en-US" dirty="0"/>
              <a:t> Trend </a:t>
            </a:r>
            <a:r>
              <a:rPr lang="en-US" dirty="0" err="1">
                <a:solidFill>
                  <a:srgbClr val="FF0000"/>
                </a:solidFill>
              </a:rPr>
              <a:t>pertengahan</a:t>
            </a:r>
            <a:r>
              <a:rPr lang="en-US" dirty="0">
                <a:solidFill>
                  <a:srgbClr val="FF0000"/>
                </a:solidFill>
              </a:rPr>
              <a:t> </a:t>
            </a:r>
            <a:r>
              <a:rPr lang="en-US" dirty="0" err="1">
                <a:solidFill>
                  <a:srgbClr val="FF0000"/>
                </a:solidFill>
              </a:rPr>
              <a:t>tahun</a:t>
            </a:r>
            <a:r>
              <a:rPr lang="en-US" dirty="0">
                <a:solidFill>
                  <a:srgbClr val="FF0000"/>
                </a:solidFill>
              </a:rPr>
              <a:t> 1997</a:t>
            </a:r>
            <a:r>
              <a:rPr lang="en-US" dirty="0"/>
              <a:t> </a:t>
            </a:r>
            <a:r>
              <a:rPr lang="en-US" dirty="0" err="1"/>
              <a:t>adalah</a:t>
            </a:r>
            <a:r>
              <a:rPr lang="en-US" dirty="0"/>
              <a:t>:</a:t>
            </a:r>
          </a:p>
          <a:p>
            <a:pPr eaLnBrk="1" hangingPunct="1"/>
            <a:r>
              <a:rPr lang="en-US" dirty="0">
                <a:solidFill>
                  <a:srgbClr val="FFFF00"/>
                </a:solidFill>
              </a:rPr>
              <a:t>Y’ = 253238.9 + 22670.463 (</a:t>
            </a:r>
            <a:r>
              <a:rPr lang="en-US" dirty="0">
                <a:solidFill>
                  <a:srgbClr val="FF0000"/>
                </a:solidFill>
              </a:rPr>
              <a:t>+7.5</a:t>
            </a:r>
            <a:r>
              <a:rPr lang="en-US" dirty="0">
                <a:solidFill>
                  <a:srgbClr val="FFFF00"/>
                </a:solidFill>
              </a:rPr>
              <a:t>) = </a:t>
            </a:r>
            <a:r>
              <a:rPr lang="en-GB" dirty="0">
                <a:latin typeface="Arial" panose="020B0604020202020204" pitchFamily="34" charset="0"/>
                <a:cs typeface="Arial" panose="020B0604020202020204" pitchFamily="34" charset="0"/>
              </a:rPr>
              <a:t>400596.91</a:t>
            </a:r>
          </a:p>
        </p:txBody>
      </p:sp>
      <p:sp>
        <p:nvSpPr>
          <p:cNvPr id="39940" name="Text Box 4"/>
          <p:cNvSpPr txBox="1">
            <a:spLocks noChangeArrowheads="1"/>
          </p:cNvSpPr>
          <p:nvPr/>
        </p:nvSpPr>
        <p:spPr bwMode="auto">
          <a:xfrm>
            <a:off x="685800" y="2057400"/>
            <a:ext cx="8001000" cy="1277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Aft>
                <a:spcPts val="600"/>
              </a:spcAft>
            </a:pPr>
            <a:r>
              <a:rPr lang="id-ID" dirty="0" smtClean="0">
                <a:solidFill>
                  <a:srgbClr val="FFFF00"/>
                </a:solidFill>
              </a:rPr>
              <a:t>	</a:t>
            </a:r>
            <a:r>
              <a:rPr lang="en-US" dirty="0" smtClean="0">
                <a:solidFill>
                  <a:srgbClr val="FFFF00"/>
                </a:solidFill>
              </a:rPr>
              <a:t>Y</a:t>
            </a:r>
            <a:r>
              <a:rPr lang="en-US" dirty="0">
                <a:solidFill>
                  <a:srgbClr val="FFFF00"/>
                </a:solidFill>
              </a:rPr>
              <a:t>’ = 253238.9 + 22670.463 X</a:t>
            </a:r>
            <a:endParaRPr lang="en-GB" dirty="0">
              <a:solidFill>
                <a:srgbClr val="FFFF00"/>
              </a:solidFill>
            </a:endParaRPr>
          </a:p>
          <a:p>
            <a:pPr eaLnBrk="1" hangingPunct="1"/>
            <a:r>
              <a:rPr lang="id-ID" dirty="0" smtClean="0">
                <a:solidFill>
                  <a:srgbClr val="99FFCC"/>
                </a:solidFill>
              </a:rPr>
              <a:t>Andaikan </a:t>
            </a:r>
            <a:r>
              <a:rPr lang="en-US" dirty="0" err="1" smtClean="0">
                <a:solidFill>
                  <a:srgbClr val="99FFCC"/>
                </a:solidFill>
              </a:rPr>
              <a:t>Tahun</a:t>
            </a:r>
            <a:r>
              <a:rPr lang="en-US" dirty="0" smtClean="0">
                <a:solidFill>
                  <a:srgbClr val="99FFCC"/>
                </a:solidFill>
              </a:rPr>
              <a:t> </a:t>
            </a:r>
            <a:r>
              <a:rPr lang="en-US" dirty="0" err="1">
                <a:solidFill>
                  <a:srgbClr val="99FFCC"/>
                </a:solidFill>
              </a:rPr>
              <a:t>dasar</a:t>
            </a:r>
            <a:r>
              <a:rPr lang="en-US" dirty="0">
                <a:solidFill>
                  <a:srgbClr val="99FFCC"/>
                </a:solidFill>
              </a:rPr>
              <a:t> </a:t>
            </a:r>
            <a:r>
              <a:rPr lang="en-US" dirty="0" err="1">
                <a:solidFill>
                  <a:srgbClr val="99FFCC"/>
                </a:solidFill>
              </a:rPr>
              <a:t>adalah</a:t>
            </a:r>
            <a:r>
              <a:rPr lang="en-US" dirty="0">
                <a:solidFill>
                  <a:srgbClr val="99FFCC"/>
                </a:solidFill>
              </a:rPr>
              <a:t> </a:t>
            </a:r>
            <a:r>
              <a:rPr lang="en-US" dirty="0" err="1">
                <a:solidFill>
                  <a:srgbClr val="99FFCC"/>
                </a:solidFill>
              </a:rPr>
              <a:t>pada</a:t>
            </a:r>
            <a:r>
              <a:rPr lang="en-US" dirty="0">
                <a:solidFill>
                  <a:srgbClr val="99FFCC"/>
                </a:solidFill>
              </a:rPr>
              <a:t> </a:t>
            </a:r>
            <a:r>
              <a:rPr lang="en-US" dirty="0" err="1">
                <a:solidFill>
                  <a:srgbClr val="99FFCC"/>
                </a:solidFill>
              </a:rPr>
              <a:t>tanggal</a:t>
            </a:r>
            <a:r>
              <a:rPr lang="en-US" dirty="0">
                <a:solidFill>
                  <a:srgbClr val="99FFCC"/>
                </a:solidFill>
              </a:rPr>
              <a:t> 1 </a:t>
            </a:r>
            <a:r>
              <a:rPr lang="en-US" dirty="0" err="1">
                <a:solidFill>
                  <a:srgbClr val="99FFCC"/>
                </a:solidFill>
              </a:rPr>
              <a:t>Januari</a:t>
            </a:r>
            <a:r>
              <a:rPr lang="en-US" dirty="0">
                <a:solidFill>
                  <a:srgbClr val="99FFCC"/>
                </a:solidFill>
              </a:rPr>
              <a:t> 1990 </a:t>
            </a:r>
            <a:r>
              <a:rPr lang="en-US" dirty="0" err="1">
                <a:solidFill>
                  <a:srgbClr val="99FFCC"/>
                </a:solidFill>
              </a:rPr>
              <a:t>atau</a:t>
            </a:r>
            <a:r>
              <a:rPr lang="en-US" dirty="0">
                <a:solidFill>
                  <a:srgbClr val="99FFCC"/>
                </a:solidFill>
              </a:rPr>
              <a:t> 31 </a:t>
            </a:r>
            <a:r>
              <a:rPr lang="en-US" dirty="0" err="1">
                <a:solidFill>
                  <a:srgbClr val="99FFCC"/>
                </a:solidFill>
              </a:rPr>
              <a:t>Desember</a:t>
            </a:r>
            <a:r>
              <a:rPr lang="en-US" dirty="0">
                <a:solidFill>
                  <a:srgbClr val="99FFCC"/>
                </a:solidFill>
              </a:rPr>
              <a:t> 1989; </a:t>
            </a:r>
            <a:r>
              <a:rPr lang="en-US" dirty="0" err="1">
                <a:solidFill>
                  <a:srgbClr val="99FFCC"/>
                </a:solidFill>
              </a:rPr>
              <a:t>dan</a:t>
            </a:r>
            <a:r>
              <a:rPr lang="en-US" dirty="0">
                <a:solidFill>
                  <a:srgbClr val="99FFCC"/>
                </a:solidFill>
              </a:rPr>
              <a:t> Unit X </a:t>
            </a:r>
            <a:r>
              <a:rPr lang="en-US" dirty="0" err="1">
                <a:solidFill>
                  <a:srgbClr val="99FFCC"/>
                </a:solidFill>
              </a:rPr>
              <a:t>adalah</a:t>
            </a:r>
            <a:r>
              <a:rPr lang="en-US" dirty="0">
                <a:solidFill>
                  <a:srgbClr val="99FFCC"/>
                </a:solidFill>
              </a:rPr>
              <a:t> </a:t>
            </a:r>
            <a:r>
              <a:rPr lang="en-US" dirty="0" err="1" smtClean="0">
                <a:solidFill>
                  <a:srgbClr val="99FFCC"/>
                </a:solidFill>
              </a:rPr>
              <a:t>Tahunan</a:t>
            </a:r>
            <a:r>
              <a:rPr lang="id-ID" dirty="0" smtClean="0">
                <a:solidFill>
                  <a:srgbClr val="99FFCC"/>
                </a:solidFill>
              </a:rPr>
              <a:t>, maka :</a:t>
            </a:r>
            <a:endParaRPr lang="en-US" dirty="0">
              <a:solidFill>
                <a:srgbClr val="99FFCC"/>
              </a:solidFill>
            </a:endParaRPr>
          </a:p>
        </p:txBody>
      </p:sp>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9940">
                                            <p:txEl>
                                              <p:pRg st="0" end="0"/>
                                            </p:txEl>
                                          </p:spTgt>
                                        </p:tgtEl>
                                        <p:attrNameLst>
                                          <p:attrName>style.visibility</p:attrName>
                                        </p:attrNameLst>
                                      </p:cBhvr>
                                      <p:to>
                                        <p:strVal val="visible"/>
                                      </p:to>
                                    </p:set>
                                    <p:animEffect transition="in" filter="dissolve">
                                      <p:cBhvr>
                                        <p:cTn id="7" dur="500"/>
                                        <p:tgtEl>
                                          <p:spTgt spid="3994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9940">
                                            <p:txEl>
                                              <p:pRg st="1" end="1"/>
                                            </p:txEl>
                                          </p:spTgt>
                                        </p:tgtEl>
                                        <p:attrNameLst>
                                          <p:attrName>style.visibility</p:attrName>
                                        </p:attrNameLst>
                                      </p:cBhvr>
                                      <p:to>
                                        <p:strVal val="visible"/>
                                      </p:to>
                                    </p:set>
                                    <p:animEffect transition="in" filter="dissolve">
                                      <p:cBhvr>
                                        <p:cTn id="12" dur="500"/>
                                        <p:tgtEl>
                                          <p:spTgt spid="3994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9938">
                                            <p:txEl>
                                              <p:pRg st="0" end="0"/>
                                            </p:txEl>
                                          </p:spTgt>
                                        </p:tgtEl>
                                        <p:attrNameLst>
                                          <p:attrName>style.visibility</p:attrName>
                                        </p:attrNameLst>
                                      </p:cBhvr>
                                      <p:to>
                                        <p:strVal val="visible"/>
                                      </p:to>
                                    </p:set>
                                    <p:animEffect transition="in" filter="dissolve">
                                      <p:cBhvr>
                                        <p:cTn id="17" dur="500"/>
                                        <p:tgtEl>
                                          <p:spTgt spid="3993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9938">
                                            <p:txEl>
                                              <p:pRg st="1" end="1"/>
                                            </p:txEl>
                                          </p:spTgt>
                                        </p:tgtEl>
                                        <p:attrNameLst>
                                          <p:attrName>style.visibility</p:attrName>
                                        </p:attrNameLst>
                                      </p:cBhvr>
                                      <p:to>
                                        <p:strVal val="visible"/>
                                      </p:to>
                                    </p:set>
                                    <p:animEffect transition="in" filter="dissolve">
                                      <p:cBhvr>
                                        <p:cTn id="22" dur="500"/>
                                        <p:tgtEl>
                                          <p:spTgt spid="3993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9939">
                                            <p:txEl>
                                              <p:pRg st="0" end="0"/>
                                            </p:txEl>
                                          </p:spTgt>
                                        </p:tgtEl>
                                        <p:attrNameLst>
                                          <p:attrName>style.visibility</p:attrName>
                                        </p:attrNameLst>
                                      </p:cBhvr>
                                      <p:to>
                                        <p:strVal val="visible"/>
                                      </p:to>
                                    </p:set>
                                    <p:animEffect transition="in" filter="dissolve">
                                      <p:cBhvr>
                                        <p:cTn id="27" dur="500"/>
                                        <p:tgtEl>
                                          <p:spTgt spid="39939">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9939">
                                            <p:txEl>
                                              <p:pRg st="1" end="1"/>
                                            </p:txEl>
                                          </p:spTgt>
                                        </p:tgtEl>
                                        <p:attrNameLst>
                                          <p:attrName>style.visibility</p:attrName>
                                        </p:attrNameLst>
                                      </p:cBhvr>
                                      <p:to>
                                        <p:strVal val="visible"/>
                                      </p:to>
                                    </p:set>
                                    <p:animEffect transition="in" filter="dissolve">
                                      <p:cBhvr>
                                        <p:cTn id="32" dur="500"/>
                                        <p:tgtEl>
                                          <p:spTgt spid="399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build="p" autoUpdateAnimBg="0"/>
      <p:bldP spid="39939" grpId="0" build="p" autoUpdateAnimBg="0"/>
      <p:bldP spid="3994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1"/>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F42890F-5A15-4C84-B377-AC9A0A2C5D94}"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17411" name="Footer Placeholder 2"/>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17412" name="Slide Number Placeholder 3"/>
          <p:cNvSpPr>
            <a:spLocks noGrp="1"/>
          </p:cNvSpPr>
          <p:nvPr>
            <p:ph type="sldNum" sz="quarter" idx="12"/>
          </p:nvPr>
        </p:nvSpPr>
        <p:spPr>
          <a:xfrm>
            <a:off x="7924800" y="6324600"/>
            <a:ext cx="6096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E7B025A-41FD-47E2-BDA7-7FF3CC18E15B}" type="slidenum">
              <a:rPr lang="en-GB" sz="1400" smtClean="0">
                <a:latin typeface="Arial" panose="020B0604020202020204" pitchFamily="34" charset="0"/>
              </a:rPr>
              <a:t>18</a:t>
            </a:fld>
            <a:endParaRPr lang="en-GB" sz="1400" dirty="0" smtClean="0">
              <a:latin typeface="Arial" panose="020B0604020202020204" pitchFamily="34" charset="0"/>
            </a:endParaRPr>
          </a:p>
        </p:txBody>
      </p:sp>
      <p:sp>
        <p:nvSpPr>
          <p:cNvPr id="40962" name="Text Box 2"/>
          <p:cNvSpPr txBox="1">
            <a:spLocks noChangeArrowheads="1"/>
          </p:cNvSpPr>
          <p:nvPr/>
        </p:nvSpPr>
        <p:spPr bwMode="auto">
          <a:xfrm>
            <a:off x="609600" y="1143000"/>
            <a:ext cx="8077200"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Aft>
                <a:spcPts val="0"/>
              </a:spcAft>
            </a:pPr>
            <a:r>
              <a:rPr lang="id-ID" sz="3200" dirty="0" smtClean="0">
                <a:solidFill>
                  <a:srgbClr val="FF0000"/>
                </a:solidFill>
              </a:rPr>
              <a:t>Latihan soal  1</a:t>
            </a:r>
            <a:r>
              <a:rPr lang="id-ID" dirty="0" smtClean="0">
                <a:solidFill>
                  <a:srgbClr val="99FFCC"/>
                </a:solidFill>
              </a:rPr>
              <a:t>:</a:t>
            </a:r>
          </a:p>
          <a:p>
            <a:pPr eaLnBrk="1" hangingPunct="1">
              <a:spcAft>
                <a:spcPts val="0"/>
              </a:spcAft>
            </a:pPr>
            <a:endParaRPr lang="id-ID" dirty="0" smtClean="0">
              <a:solidFill>
                <a:srgbClr val="99FFCC"/>
              </a:solidFill>
            </a:endParaRPr>
          </a:p>
          <a:p>
            <a:pPr eaLnBrk="1" hangingPunct="1"/>
            <a:r>
              <a:rPr lang="en-US" dirty="0" err="1" smtClean="0">
                <a:solidFill>
                  <a:srgbClr val="99FFCC"/>
                </a:solidFill>
              </a:rPr>
              <a:t>Andaikan</a:t>
            </a:r>
            <a:r>
              <a:rPr lang="en-US" dirty="0">
                <a:solidFill>
                  <a:srgbClr val="99FFCC"/>
                </a:solidFill>
              </a:rPr>
              <a:t>, </a:t>
            </a:r>
            <a:r>
              <a:rPr lang="en-US" dirty="0" err="1">
                <a:solidFill>
                  <a:srgbClr val="99FFCC"/>
                </a:solidFill>
              </a:rPr>
              <a:t>tahun</a:t>
            </a:r>
            <a:r>
              <a:rPr lang="en-US" dirty="0">
                <a:solidFill>
                  <a:srgbClr val="99FFCC"/>
                </a:solidFill>
              </a:rPr>
              <a:t> </a:t>
            </a:r>
            <a:r>
              <a:rPr lang="en-US" dirty="0" err="1">
                <a:solidFill>
                  <a:srgbClr val="99FFCC"/>
                </a:solidFill>
              </a:rPr>
              <a:t>dasar</a:t>
            </a:r>
            <a:r>
              <a:rPr lang="en-US" dirty="0">
                <a:solidFill>
                  <a:srgbClr val="99FFCC"/>
                </a:solidFill>
              </a:rPr>
              <a:t> </a:t>
            </a:r>
            <a:r>
              <a:rPr lang="en-US" dirty="0" err="1">
                <a:solidFill>
                  <a:srgbClr val="99FFCC"/>
                </a:solidFill>
              </a:rPr>
              <a:t>adalah</a:t>
            </a:r>
            <a:r>
              <a:rPr lang="en-US" dirty="0">
                <a:solidFill>
                  <a:srgbClr val="99FFCC"/>
                </a:solidFill>
              </a:rPr>
              <a:t> </a:t>
            </a:r>
            <a:r>
              <a:rPr lang="en-US" dirty="0" err="1">
                <a:solidFill>
                  <a:srgbClr val="99FFCC"/>
                </a:solidFill>
              </a:rPr>
              <a:t>tahun</a:t>
            </a:r>
            <a:r>
              <a:rPr lang="en-US" dirty="0">
                <a:solidFill>
                  <a:srgbClr val="99FFCC"/>
                </a:solidFill>
              </a:rPr>
              <a:t> 1994 </a:t>
            </a:r>
            <a:r>
              <a:rPr lang="en-US" dirty="0" err="1">
                <a:solidFill>
                  <a:srgbClr val="99FFCC"/>
                </a:solidFill>
              </a:rPr>
              <a:t>pada</a:t>
            </a:r>
            <a:r>
              <a:rPr lang="en-US" dirty="0">
                <a:solidFill>
                  <a:srgbClr val="99FFCC"/>
                </a:solidFill>
              </a:rPr>
              <a:t> </a:t>
            </a:r>
            <a:r>
              <a:rPr lang="en-US" dirty="0" err="1">
                <a:solidFill>
                  <a:srgbClr val="99FFCC"/>
                </a:solidFill>
              </a:rPr>
              <a:t>tanggal</a:t>
            </a:r>
            <a:r>
              <a:rPr lang="en-US" dirty="0">
                <a:solidFill>
                  <a:srgbClr val="99FFCC"/>
                </a:solidFill>
              </a:rPr>
              <a:t> 1 </a:t>
            </a:r>
            <a:r>
              <a:rPr lang="en-US" dirty="0" err="1">
                <a:solidFill>
                  <a:srgbClr val="99FFCC"/>
                </a:solidFill>
              </a:rPr>
              <a:t>Januari</a:t>
            </a:r>
            <a:r>
              <a:rPr lang="en-US" dirty="0">
                <a:solidFill>
                  <a:srgbClr val="99FFCC"/>
                </a:solidFill>
              </a:rPr>
              <a:t> </a:t>
            </a:r>
            <a:r>
              <a:rPr lang="en-US" dirty="0" err="1">
                <a:solidFill>
                  <a:srgbClr val="99FFCC"/>
                </a:solidFill>
              </a:rPr>
              <a:t>atau</a:t>
            </a:r>
            <a:r>
              <a:rPr lang="en-US" dirty="0">
                <a:solidFill>
                  <a:srgbClr val="99FFCC"/>
                </a:solidFill>
              </a:rPr>
              <a:t> 31 </a:t>
            </a:r>
            <a:r>
              <a:rPr lang="en-US" dirty="0" err="1">
                <a:solidFill>
                  <a:srgbClr val="99FFCC"/>
                </a:solidFill>
              </a:rPr>
              <a:t>Desember</a:t>
            </a:r>
            <a:r>
              <a:rPr lang="en-US" dirty="0">
                <a:solidFill>
                  <a:srgbClr val="99FFCC"/>
                </a:solidFill>
              </a:rPr>
              <a:t> </a:t>
            </a:r>
            <a:r>
              <a:rPr lang="en-US" dirty="0" smtClean="0">
                <a:solidFill>
                  <a:srgbClr val="99FFCC"/>
                </a:solidFill>
              </a:rPr>
              <a:t>1993</a:t>
            </a:r>
            <a:r>
              <a:rPr lang="id-ID" dirty="0" smtClean="0">
                <a:solidFill>
                  <a:srgbClr val="99FFCC"/>
                </a:solidFill>
              </a:rPr>
              <a:t> dari persamaan trend contoh soal :</a:t>
            </a:r>
            <a:endParaRPr lang="en-US" dirty="0">
              <a:solidFill>
                <a:srgbClr val="99FFCC"/>
              </a:solidFill>
            </a:endParaRPr>
          </a:p>
          <a:p>
            <a:pPr eaLnBrk="1" hangingPunct="1"/>
            <a:r>
              <a:rPr lang="en-US" dirty="0">
                <a:solidFill>
                  <a:srgbClr val="FFFF00"/>
                </a:solidFill>
              </a:rPr>
              <a:t>Y’ = 343920.8 + 22670.463 </a:t>
            </a:r>
            <a:r>
              <a:rPr lang="en-US" dirty="0" smtClean="0">
                <a:solidFill>
                  <a:srgbClr val="FFFF00"/>
                </a:solidFill>
              </a:rPr>
              <a:t>X</a:t>
            </a:r>
            <a:endParaRPr lang="id-ID" dirty="0" smtClean="0">
              <a:solidFill>
                <a:srgbClr val="FFFF00"/>
              </a:solidFill>
            </a:endParaRPr>
          </a:p>
          <a:p>
            <a:pPr eaLnBrk="1" hangingPunct="1"/>
            <a:r>
              <a:rPr lang="id-ID" dirty="0" smtClean="0">
                <a:solidFill>
                  <a:srgbClr val="FFFF00"/>
                </a:solidFill>
              </a:rPr>
              <a:t>Berapa </a:t>
            </a:r>
            <a:r>
              <a:rPr lang="id-ID" dirty="0" smtClean="0"/>
              <a:t>n</a:t>
            </a:r>
            <a:r>
              <a:rPr lang="en-US" dirty="0" err="1" smtClean="0"/>
              <a:t>ilai</a:t>
            </a:r>
            <a:r>
              <a:rPr lang="en-US" dirty="0" smtClean="0"/>
              <a:t> </a:t>
            </a:r>
            <a:r>
              <a:rPr lang="en-US" dirty="0"/>
              <a:t>Trend </a:t>
            </a:r>
            <a:r>
              <a:rPr lang="en-US" dirty="0" err="1"/>
              <a:t>awal</a:t>
            </a:r>
            <a:r>
              <a:rPr lang="en-US" dirty="0"/>
              <a:t> </a:t>
            </a:r>
            <a:r>
              <a:rPr lang="en-US" dirty="0" err="1"/>
              <a:t>tahun</a:t>
            </a:r>
            <a:r>
              <a:rPr lang="en-US" dirty="0"/>
              <a:t> 1987 </a:t>
            </a:r>
            <a:r>
              <a:rPr lang="id-ID" dirty="0" smtClean="0"/>
              <a:t>dan n</a:t>
            </a:r>
            <a:r>
              <a:rPr lang="en-US" dirty="0" err="1" smtClean="0"/>
              <a:t>ilai</a:t>
            </a:r>
            <a:r>
              <a:rPr lang="en-US" dirty="0" smtClean="0"/>
              <a:t> Trend </a:t>
            </a:r>
            <a:r>
              <a:rPr lang="en-US" dirty="0" err="1"/>
              <a:t>pertengahan</a:t>
            </a:r>
            <a:r>
              <a:rPr lang="en-US" dirty="0"/>
              <a:t> </a:t>
            </a:r>
            <a:r>
              <a:rPr lang="en-US" dirty="0" err="1"/>
              <a:t>tahun</a:t>
            </a:r>
            <a:r>
              <a:rPr lang="en-US" dirty="0"/>
              <a:t> 1997 </a:t>
            </a:r>
            <a:r>
              <a:rPr lang="id-ID" dirty="0" smtClean="0"/>
              <a:t>?</a:t>
            </a:r>
            <a:endParaRPr lang="en-GB" dirty="0">
              <a:solidFill>
                <a:srgbClr val="FFFF00"/>
              </a:solidFill>
            </a:endParaRPr>
          </a:p>
        </p:txBody>
      </p:sp>
      <p:sp>
        <p:nvSpPr>
          <p:cNvPr id="6" name="Rectangle 5"/>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dissolve">
                                      <p:cBhvr>
                                        <p:cTn id="7" dur="500"/>
                                        <p:tgtEl>
                                          <p:spTgt spid="409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1"/>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44EC048-27F1-4B0E-B240-BF7925C6E786}"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18435" name="Footer Placeholder 2"/>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18436" name="Slide Number Placeholder 3"/>
          <p:cNvSpPr>
            <a:spLocks noGrp="1"/>
          </p:cNvSpPr>
          <p:nvPr>
            <p:ph type="sldNum" sz="quarter" idx="12"/>
          </p:nvPr>
        </p:nvSpPr>
        <p:spPr>
          <a:xfrm>
            <a:off x="8153400" y="6324600"/>
            <a:ext cx="3810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A0C95B0-EA6B-45E9-8A4F-D9136B25D2F1}" type="slidenum">
              <a:rPr lang="en-GB" sz="1400" smtClean="0">
                <a:latin typeface="Arial" panose="020B0604020202020204" pitchFamily="34" charset="0"/>
              </a:rPr>
              <a:t>19</a:t>
            </a:fld>
            <a:endParaRPr lang="en-GB" sz="1400" dirty="0" smtClean="0">
              <a:latin typeface="Arial" panose="020B0604020202020204" pitchFamily="34" charset="0"/>
            </a:endParaRPr>
          </a:p>
        </p:txBody>
      </p:sp>
      <p:sp>
        <p:nvSpPr>
          <p:cNvPr id="41986" name="Rectangle 2"/>
          <p:cNvSpPr>
            <a:spLocks noChangeArrowheads="1"/>
          </p:cNvSpPr>
          <p:nvPr/>
        </p:nvSpPr>
        <p:spPr bwMode="auto">
          <a:xfrm>
            <a:off x="685800" y="381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b"/>
          <a:lstStyle/>
          <a:p>
            <a:pPr algn="ctr"/>
            <a:r>
              <a:rPr lang="en-AU" b="1" i="1">
                <a:solidFill>
                  <a:srgbClr val="FFFF00"/>
                </a:solidFill>
                <a:cs typeface="Times New Roman" panose="02020603050405020304" pitchFamily="18" charset="0"/>
              </a:rPr>
              <a:t>CATATAN</a:t>
            </a:r>
          </a:p>
          <a:p>
            <a:pPr algn="r"/>
            <a:r>
              <a:rPr lang="en-AU" b="1" i="1">
                <a:solidFill>
                  <a:schemeClr val="tx2"/>
                </a:solidFill>
                <a:cs typeface="Times New Roman" panose="02020603050405020304" pitchFamily="18" charset="0"/>
              </a:rPr>
              <a:t>METODE 1/2 RATA-RATA (RATA-RATA/SEMI)</a:t>
            </a:r>
            <a:endParaRPr lang="en-GB" i="1">
              <a:solidFill>
                <a:srgbClr val="99FFCC"/>
              </a:solidFill>
              <a:cs typeface="Times New Roman" panose="02020603050405020304" pitchFamily="18" charset="0"/>
            </a:endParaRPr>
          </a:p>
        </p:txBody>
      </p:sp>
      <p:sp>
        <p:nvSpPr>
          <p:cNvPr id="41987" name="Text Box 3"/>
          <p:cNvSpPr txBox="1">
            <a:spLocks noChangeArrowheads="1"/>
          </p:cNvSpPr>
          <p:nvPr/>
        </p:nvSpPr>
        <p:spPr bwMode="auto">
          <a:xfrm>
            <a:off x="838200" y="1981200"/>
            <a:ext cx="7924799"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buFontTx/>
              <a:buAutoNum type="arabicPeriod"/>
            </a:pPr>
            <a:r>
              <a:rPr lang="en-US" dirty="0" err="1">
                <a:solidFill>
                  <a:srgbClr val="FFFF00"/>
                </a:solidFill>
              </a:rPr>
              <a:t>Bila</a:t>
            </a:r>
            <a:r>
              <a:rPr lang="en-US" dirty="0">
                <a:solidFill>
                  <a:srgbClr val="FFFF00"/>
                </a:solidFill>
              </a:rPr>
              <a:t> </a:t>
            </a:r>
            <a:r>
              <a:rPr lang="en-US" dirty="0" err="1">
                <a:solidFill>
                  <a:srgbClr val="FFFF00"/>
                </a:solidFill>
              </a:rPr>
              <a:t>Jumlah</a:t>
            </a:r>
            <a:r>
              <a:rPr lang="en-US" dirty="0">
                <a:solidFill>
                  <a:srgbClr val="FFFF00"/>
                </a:solidFill>
              </a:rPr>
              <a:t> data </a:t>
            </a:r>
            <a:r>
              <a:rPr lang="en-US" dirty="0" err="1">
                <a:solidFill>
                  <a:srgbClr val="99FFCC"/>
                </a:solidFill>
              </a:rPr>
              <a:t>Genap</a:t>
            </a:r>
            <a:r>
              <a:rPr lang="en-US" dirty="0">
                <a:solidFill>
                  <a:srgbClr val="FFFF00"/>
                </a:solidFill>
              </a:rPr>
              <a:t> </a:t>
            </a:r>
            <a:r>
              <a:rPr lang="id-ID" dirty="0" smtClean="0">
                <a:solidFill>
                  <a:srgbClr val="FFFF00"/>
                </a:solidFill>
              </a:rPr>
              <a:t>(misal : 10) </a:t>
            </a:r>
            <a:r>
              <a:rPr lang="en-US" dirty="0" err="1" smtClean="0">
                <a:solidFill>
                  <a:srgbClr val="FFFF00"/>
                </a:solidFill>
              </a:rPr>
              <a:t>dan</a:t>
            </a:r>
            <a:r>
              <a:rPr lang="en-US" dirty="0" smtClean="0">
                <a:solidFill>
                  <a:srgbClr val="FFFF00"/>
                </a:solidFill>
              </a:rPr>
              <a:t> </a:t>
            </a:r>
            <a:r>
              <a:rPr lang="en-US" dirty="0" err="1">
                <a:solidFill>
                  <a:srgbClr val="FFFF00"/>
                </a:solidFill>
              </a:rPr>
              <a:t>komponen</a:t>
            </a:r>
            <a:r>
              <a:rPr lang="en-US" dirty="0">
                <a:solidFill>
                  <a:srgbClr val="FFFF00"/>
                </a:solidFill>
              </a:rPr>
              <a:t> </a:t>
            </a:r>
            <a:r>
              <a:rPr lang="en-US" dirty="0" err="1">
                <a:solidFill>
                  <a:srgbClr val="FFFF00"/>
                </a:solidFill>
              </a:rPr>
              <a:t>kelompok</a:t>
            </a:r>
            <a:r>
              <a:rPr lang="en-US" dirty="0">
                <a:solidFill>
                  <a:srgbClr val="FFFF00"/>
                </a:solidFill>
              </a:rPr>
              <a:t> </a:t>
            </a:r>
            <a:r>
              <a:rPr lang="en-US" dirty="0" err="1" smtClean="0">
                <a:solidFill>
                  <a:srgbClr val="99FFCC"/>
                </a:solidFill>
              </a:rPr>
              <a:t>ganjil</a:t>
            </a:r>
            <a:r>
              <a:rPr lang="id-ID" dirty="0" smtClean="0">
                <a:solidFill>
                  <a:srgbClr val="99FFCC"/>
                </a:solidFill>
              </a:rPr>
              <a:t> (</a:t>
            </a:r>
            <a:r>
              <a:rPr lang="id-ID" dirty="0" smtClean="0">
                <a:solidFill>
                  <a:srgbClr val="FFFF00"/>
                </a:solidFill>
              </a:rPr>
              <a:t>misal : 5)</a:t>
            </a:r>
            <a:r>
              <a:rPr lang="en-US" dirty="0" smtClean="0">
                <a:solidFill>
                  <a:srgbClr val="FFFF00"/>
                </a:solidFill>
              </a:rPr>
              <a:t>, </a:t>
            </a:r>
            <a:r>
              <a:rPr lang="en-US" dirty="0" err="1">
                <a:solidFill>
                  <a:srgbClr val="FFFF00"/>
                </a:solidFill>
              </a:rPr>
              <a:t>maka</a:t>
            </a:r>
            <a:r>
              <a:rPr lang="en-US" dirty="0">
                <a:solidFill>
                  <a:srgbClr val="FFFF00"/>
                </a:solidFill>
              </a:rPr>
              <a:t> </a:t>
            </a:r>
            <a:r>
              <a:rPr lang="en-US" dirty="0" err="1">
                <a:solidFill>
                  <a:srgbClr val="FFFF00"/>
                </a:solidFill>
              </a:rPr>
              <a:t>periode</a:t>
            </a:r>
            <a:r>
              <a:rPr lang="en-US" dirty="0">
                <a:solidFill>
                  <a:srgbClr val="FFFF00"/>
                </a:solidFill>
              </a:rPr>
              <a:t> </a:t>
            </a:r>
            <a:r>
              <a:rPr lang="en-US" dirty="0" err="1">
                <a:solidFill>
                  <a:srgbClr val="FFFF00"/>
                </a:solidFill>
              </a:rPr>
              <a:t>dasar</a:t>
            </a:r>
            <a:r>
              <a:rPr lang="en-US" dirty="0">
                <a:solidFill>
                  <a:srgbClr val="FFFF00"/>
                </a:solidFill>
              </a:rPr>
              <a:t> </a:t>
            </a:r>
            <a:r>
              <a:rPr lang="en-US" dirty="0" err="1">
                <a:solidFill>
                  <a:srgbClr val="FFFF00"/>
                </a:solidFill>
              </a:rPr>
              <a:t>akan</a:t>
            </a:r>
            <a:r>
              <a:rPr lang="en-US" dirty="0">
                <a:solidFill>
                  <a:srgbClr val="FFFF00"/>
                </a:solidFill>
              </a:rPr>
              <a:t> </a:t>
            </a:r>
            <a:r>
              <a:rPr lang="en-US" dirty="0" err="1">
                <a:solidFill>
                  <a:srgbClr val="FFFF00"/>
                </a:solidFill>
              </a:rPr>
              <a:t>berada</a:t>
            </a:r>
            <a:r>
              <a:rPr lang="en-US" dirty="0">
                <a:solidFill>
                  <a:srgbClr val="FFFF00"/>
                </a:solidFill>
              </a:rPr>
              <a:t> </a:t>
            </a:r>
            <a:r>
              <a:rPr lang="en-US" dirty="0" err="1">
                <a:solidFill>
                  <a:srgbClr val="FFFF00"/>
                </a:solidFill>
              </a:rPr>
              <a:t>pada</a:t>
            </a:r>
            <a:r>
              <a:rPr lang="en-US" dirty="0">
                <a:solidFill>
                  <a:srgbClr val="FFFF00"/>
                </a:solidFill>
              </a:rPr>
              <a:t> </a:t>
            </a:r>
            <a:r>
              <a:rPr lang="en-US" dirty="0" err="1">
                <a:solidFill>
                  <a:srgbClr val="FFFF00"/>
                </a:solidFill>
              </a:rPr>
              <a:t>pertengahan</a:t>
            </a:r>
            <a:r>
              <a:rPr lang="en-US" dirty="0">
                <a:solidFill>
                  <a:srgbClr val="FFFF00"/>
                </a:solidFill>
              </a:rPr>
              <a:t> </a:t>
            </a:r>
            <a:r>
              <a:rPr lang="en-US" dirty="0" err="1">
                <a:solidFill>
                  <a:srgbClr val="FFFF00"/>
                </a:solidFill>
              </a:rPr>
              <a:t>periode</a:t>
            </a:r>
            <a:r>
              <a:rPr lang="en-US" dirty="0">
                <a:solidFill>
                  <a:srgbClr val="FFFF00"/>
                </a:solidFill>
              </a:rPr>
              <a:t> (30 </a:t>
            </a:r>
            <a:r>
              <a:rPr lang="en-US" dirty="0" err="1">
                <a:solidFill>
                  <a:srgbClr val="FFFF00"/>
                </a:solidFill>
              </a:rPr>
              <a:t>Juni</a:t>
            </a:r>
            <a:r>
              <a:rPr lang="en-US" dirty="0">
                <a:solidFill>
                  <a:srgbClr val="FFFF00"/>
                </a:solidFill>
              </a:rPr>
              <a:t> </a:t>
            </a:r>
            <a:r>
              <a:rPr lang="en-US" dirty="0" err="1">
                <a:solidFill>
                  <a:srgbClr val="FFFF00"/>
                </a:solidFill>
              </a:rPr>
              <a:t>untuk</a:t>
            </a:r>
            <a:r>
              <a:rPr lang="en-US" dirty="0">
                <a:solidFill>
                  <a:srgbClr val="FFFF00"/>
                </a:solidFill>
              </a:rPr>
              <a:t> </a:t>
            </a:r>
            <a:r>
              <a:rPr lang="en-US" dirty="0" err="1">
                <a:solidFill>
                  <a:srgbClr val="FFFF00"/>
                </a:solidFill>
              </a:rPr>
              <a:t>tahunan</a:t>
            </a:r>
            <a:r>
              <a:rPr lang="en-US" dirty="0">
                <a:solidFill>
                  <a:srgbClr val="FFFF00"/>
                </a:solidFill>
              </a:rPr>
              <a:t> </a:t>
            </a:r>
            <a:r>
              <a:rPr lang="en-US" dirty="0" err="1">
                <a:solidFill>
                  <a:srgbClr val="FFFF00"/>
                </a:solidFill>
              </a:rPr>
              <a:t>dan</a:t>
            </a:r>
            <a:r>
              <a:rPr lang="en-US" dirty="0">
                <a:solidFill>
                  <a:srgbClr val="FFFF00"/>
                </a:solidFill>
              </a:rPr>
              <a:t> </a:t>
            </a:r>
            <a:r>
              <a:rPr lang="en-US" dirty="0" err="1">
                <a:solidFill>
                  <a:srgbClr val="FFFF00"/>
                </a:solidFill>
              </a:rPr>
              <a:t>tanggal</a:t>
            </a:r>
            <a:r>
              <a:rPr lang="en-US" dirty="0">
                <a:solidFill>
                  <a:srgbClr val="FFFF00"/>
                </a:solidFill>
              </a:rPr>
              <a:t> 15 </a:t>
            </a:r>
            <a:r>
              <a:rPr lang="en-US" dirty="0" err="1">
                <a:solidFill>
                  <a:srgbClr val="FFFF00"/>
                </a:solidFill>
              </a:rPr>
              <a:t>untuk</a:t>
            </a:r>
            <a:r>
              <a:rPr lang="en-US" dirty="0">
                <a:solidFill>
                  <a:srgbClr val="FFFF00"/>
                </a:solidFill>
              </a:rPr>
              <a:t> </a:t>
            </a:r>
            <a:r>
              <a:rPr lang="en-US" dirty="0" err="1">
                <a:solidFill>
                  <a:srgbClr val="FFFF00"/>
                </a:solidFill>
              </a:rPr>
              <a:t>bulanan</a:t>
            </a:r>
            <a:r>
              <a:rPr lang="en-US" dirty="0">
                <a:solidFill>
                  <a:srgbClr val="FFFF00"/>
                </a:solidFill>
              </a:rPr>
              <a:t>)</a:t>
            </a:r>
          </a:p>
          <a:p>
            <a:pPr eaLnBrk="1" hangingPunct="1">
              <a:buFontTx/>
              <a:buAutoNum type="arabicPeriod"/>
            </a:pPr>
            <a:r>
              <a:rPr lang="en-US" dirty="0" err="1">
                <a:solidFill>
                  <a:srgbClr val="FFFF00"/>
                </a:solidFill>
              </a:rPr>
              <a:t>Bila</a:t>
            </a:r>
            <a:r>
              <a:rPr lang="en-US" dirty="0">
                <a:solidFill>
                  <a:srgbClr val="FFFF00"/>
                </a:solidFill>
              </a:rPr>
              <a:t> </a:t>
            </a:r>
            <a:r>
              <a:rPr lang="en-US" dirty="0" err="1">
                <a:solidFill>
                  <a:srgbClr val="FFFF00"/>
                </a:solidFill>
              </a:rPr>
              <a:t>jumlah</a:t>
            </a:r>
            <a:r>
              <a:rPr lang="en-US" dirty="0">
                <a:solidFill>
                  <a:srgbClr val="FFFF00"/>
                </a:solidFill>
              </a:rPr>
              <a:t> data </a:t>
            </a:r>
            <a:r>
              <a:rPr lang="en-US" dirty="0" err="1" smtClean="0">
                <a:solidFill>
                  <a:srgbClr val="99FFCC"/>
                </a:solidFill>
              </a:rPr>
              <a:t>Ganjil</a:t>
            </a:r>
            <a:r>
              <a:rPr lang="id-ID" dirty="0" smtClean="0">
                <a:solidFill>
                  <a:srgbClr val="99FFCC"/>
                </a:solidFill>
              </a:rPr>
              <a:t> </a:t>
            </a:r>
            <a:r>
              <a:rPr lang="id-ID" dirty="0">
                <a:solidFill>
                  <a:srgbClr val="FFFF00"/>
                </a:solidFill>
              </a:rPr>
              <a:t>(misal : </a:t>
            </a:r>
            <a:r>
              <a:rPr lang="id-ID" dirty="0" smtClean="0">
                <a:solidFill>
                  <a:srgbClr val="FFFF00"/>
                </a:solidFill>
              </a:rPr>
              <a:t>11) </a:t>
            </a:r>
            <a:r>
              <a:rPr lang="en-US" dirty="0" smtClean="0">
                <a:solidFill>
                  <a:srgbClr val="FFFF00"/>
                </a:solidFill>
              </a:rPr>
              <a:t>, </a:t>
            </a:r>
            <a:r>
              <a:rPr lang="en-US" dirty="0" err="1">
                <a:solidFill>
                  <a:srgbClr val="FFFF00"/>
                </a:solidFill>
              </a:rPr>
              <a:t>maka</a:t>
            </a:r>
            <a:r>
              <a:rPr lang="en-US" dirty="0">
                <a:solidFill>
                  <a:srgbClr val="FFFF00"/>
                </a:solidFill>
              </a:rPr>
              <a:t> </a:t>
            </a:r>
            <a:r>
              <a:rPr lang="en-US" dirty="0" err="1">
                <a:solidFill>
                  <a:srgbClr val="FFFF00"/>
                </a:solidFill>
              </a:rPr>
              <a:t>bisa</a:t>
            </a:r>
            <a:r>
              <a:rPr lang="en-US" dirty="0">
                <a:solidFill>
                  <a:srgbClr val="FFFF00"/>
                </a:solidFill>
              </a:rPr>
              <a:t> </a:t>
            </a:r>
            <a:r>
              <a:rPr lang="en-US" dirty="0" err="1">
                <a:solidFill>
                  <a:srgbClr val="FFFF00"/>
                </a:solidFill>
              </a:rPr>
              <a:t>dilakukan</a:t>
            </a:r>
            <a:r>
              <a:rPr lang="en-US" dirty="0">
                <a:solidFill>
                  <a:srgbClr val="FFFF00"/>
                </a:solidFill>
              </a:rPr>
              <a:t> :</a:t>
            </a:r>
          </a:p>
          <a:p>
            <a:pPr eaLnBrk="1" hangingPunct="1"/>
            <a:r>
              <a:rPr lang="en-US" dirty="0">
                <a:solidFill>
                  <a:srgbClr val="FFFF00"/>
                </a:solidFill>
              </a:rPr>
              <a:t>	</a:t>
            </a:r>
            <a:r>
              <a:rPr lang="en-US" dirty="0" err="1">
                <a:solidFill>
                  <a:srgbClr val="99FFCC"/>
                </a:solidFill>
              </a:rPr>
              <a:t>Memasukkan</a:t>
            </a:r>
            <a:r>
              <a:rPr lang="en-US" dirty="0">
                <a:solidFill>
                  <a:srgbClr val="99FFCC"/>
                </a:solidFill>
              </a:rPr>
              <a:t> </a:t>
            </a:r>
            <a:r>
              <a:rPr lang="en-US" dirty="0" err="1">
                <a:solidFill>
                  <a:srgbClr val="99FFCC"/>
                </a:solidFill>
              </a:rPr>
              <a:t>periode</a:t>
            </a:r>
            <a:r>
              <a:rPr lang="en-US" dirty="0">
                <a:solidFill>
                  <a:srgbClr val="99FFCC"/>
                </a:solidFill>
              </a:rPr>
              <a:t> </a:t>
            </a:r>
            <a:r>
              <a:rPr lang="en-US" dirty="0" err="1">
                <a:solidFill>
                  <a:srgbClr val="99FFCC"/>
                </a:solidFill>
              </a:rPr>
              <a:t>tahun</a:t>
            </a:r>
            <a:r>
              <a:rPr lang="en-US" dirty="0">
                <a:solidFill>
                  <a:srgbClr val="99FFCC"/>
                </a:solidFill>
              </a:rPr>
              <a:t> </a:t>
            </a:r>
            <a:r>
              <a:rPr lang="en-US" dirty="0" err="1">
                <a:solidFill>
                  <a:srgbClr val="99FFCC"/>
                </a:solidFill>
              </a:rPr>
              <a:t>serta</a:t>
            </a:r>
            <a:r>
              <a:rPr lang="en-US" dirty="0">
                <a:solidFill>
                  <a:srgbClr val="99FFCC"/>
                </a:solidFill>
              </a:rPr>
              <a:t> </a:t>
            </a:r>
            <a:r>
              <a:rPr lang="en-US" dirty="0" err="1">
                <a:solidFill>
                  <a:srgbClr val="99FFCC"/>
                </a:solidFill>
              </a:rPr>
              <a:t>nilai</a:t>
            </a:r>
            <a:r>
              <a:rPr lang="en-US" dirty="0">
                <a:solidFill>
                  <a:srgbClr val="99FFCC"/>
                </a:solidFill>
              </a:rPr>
              <a:t> </a:t>
            </a:r>
            <a:r>
              <a:rPr lang="en-US" dirty="0" err="1">
                <a:solidFill>
                  <a:srgbClr val="99FFCC"/>
                </a:solidFill>
              </a:rPr>
              <a:t>deret</a:t>
            </a:r>
            <a:r>
              <a:rPr lang="en-US" dirty="0">
                <a:solidFill>
                  <a:srgbClr val="99FFCC"/>
                </a:solidFill>
              </a:rPr>
              <a:t> </a:t>
            </a:r>
            <a:r>
              <a:rPr lang="en-US" dirty="0" err="1">
                <a:solidFill>
                  <a:srgbClr val="99FFCC"/>
                </a:solidFill>
              </a:rPr>
              <a:t>berkala</a:t>
            </a:r>
            <a:r>
              <a:rPr lang="en-US" dirty="0">
                <a:solidFill>
                  <a:srgbClr val="99FFCC"/>
                </a:solidFill>
              </a:rPr>
              <a:t> </a:t>
            </a:r>
            <a:r>
              <a:rPr lang="en-US" dirty="0" err="1">
                <a:solidFill>
                  <a:srgbClr val="99FFCC"/>
                </a:solidFill>
              </a:rPr>
              <a:t>tertengah</a:t>
            </a:r>
            <a:r>
              <a:rPr lang="en-US" dirty="0">
                <a:solidFill>
                  <a:srgbClr val="99FFCC"/>
                </a:solidFill>
              </a:rPr>
              <a:t> </a:t>
            </a:r>
            <a:r>
              <a:rPr lang="en-US" dirty="0" err="1">
                <a:solidFill>
                  <a:srgbClr val="99FFCC"/>
                </a:solidFill>
              </a:rPr>
              <a:t>ke</a:t>
            </a:r>
            <a:r>
              <a:rPr lang="en-US" dirty="0">
                <a:solidFill>
                  <a:srgbClr val="99FFCC"/>
                </a:solidFill>
              </a:rPr>
              <a:t> </a:t>
            </a:r>
            <a:r>
              <a:rPr lang="en-US" dirty="0" err="1">
                <a:solidFill>
                  <a:srgbClr val="99FFCC"/>
                </a:solidFill>
              </a:rPr>
              <a:t>dalam</a:t>
            </a:r>
            <a:r>
              <a:rPr lang="en-US" dirty="0">
                <a:solidFill>
                  <a:srgbClr val="99FFCC"/>
                </a:solidFill>
              </a:rPr>
              <a:t> </a:t>
            </a:r>
            <a:r>
              <a:rPr lang="en-US" dirty="0" err="1">
                <a:solidFill>
                  <a:srgbClr val="99FFCC"/>
                </a:solidFill>
              </a:rPr>
              <a:t>tiap</a:t>
            </a:r>
            <a:r>
              <a:rPr lang="en-US" dirty="0">
                <a:solidFill>
                  <a:srgbClr val="99FFCC"/>
                </a:solidFill>
              </a:rPr>
              <a:t> </a:t>
            </a:r>
            <a:r>
              <a:rPr lang="en-US" dirty="0" err="1">
                <a:solidFill>
                  <a:srgbClr val="99FFCC"/>
                </a:solidFill>
              </a:rPr>
              <a:t>kelompok</a:t>
            </a:r>
            <a:r>
              <a:rPr lang="en-US" dirty="0">
                <a:solidFill>
                  <a:srgbClr val="99FFCC"/>
                </a:solidFill>
              </a:rPr>
              <a:t>, </a:t>
            </a:r>
            <a:r>
              <a:rPr lang="en-US" dirty="0" err="1">
                <a:solidFill>
                  <a:srgbClr val="99FFCC"/>
                </a:solidFill>
              </a:rPr>
              <a:t>atau</a:t>
            </a:r>
            <a:endParaRPr lang="en-US" dirty="0">
              <a:solidFill>
                <a:srgbClr val="99FFCC"/>
              </a:solidFill>
            </a:endParaRPr>
          </a:p>
          <a:p>
            <a:pPr eaLnBrk="1" hangingPunct="1"/>
            <a:r>
              <a:rPr lang="en-US" dirty="0">
                <a:solidFill>
                  <a:srgbClr val="FFFF00"/>
                </a:solidFill>
              </a:rPr>
              <a:t>	</a:t>
            </a:r>
            <a:r>
              <a:rPr lang="en-US" dirty="0" err="1">
                <a:solidFill>
                  <a:srgbClr val="CC99FF"/>
                </a:solidFill>
              </a:rPr>
              <a:t>Jumlah</a:t>
            </a:r>
            <a:r>
              <a:rPr lang="en-US" dirty="0">
                <a:solidFill>
                  <a:srgbClr val="CC99FF"/>
                </a:solidFill>
              </a:rPr>
              <a:t> </a:t>
            </a:r>
            <a:r>
              <a:rPr lang="en-US" dirty="0" err="1">
                <a:solidFill>
                  <a:srgbClr val="CC99FF"/>
                </a:solidFill>
              </a:rPr>
              <a:t>deret</a:t>
            </a:r>
            <a:r>
              <a:rPr lang="en-US" dirty="0">
                <a:solidFill>
                  <a:srgbClr val="CC99FF"/>
                </a:solidFill>
              </a:rPr>
              <a:t> </a:t>
            </a:r>
            <a:r>
              <a:rPr lang="en-US" dirty="0" err="1">
                <a:solidFill>
                  <a:srgbClr val="CC99FF"/>
                </a:solidFill>
              </a:rPr>
              <a:t>berkala</a:t>
            </a:r>
            <a:r>
              <a:rPr lang="en-US" dirty="0">
                <a:solidFill>
                  <a:srgbClr val="CC99FF"/>
                </a:solidFill>
              </a:rPr>
              <a:t>  </a:t>
            </a:r>
            <a:r>
              <a:rPr lang="en-US" dirty="0" err="1">
                <a:solidFill>
                  <a:srgbClr val="CC99FF"/>
                </a:solidFill>
              </a:rPr>
              <a:t>dikelompokkan</a:t>
            </a:r>
            <a:r>
              <a:rPr lang="en-US" dirty="0">
                <a:solidFill>
                  <a:srgbClr val="CC99FF"/>
                </a:solidFill>
              </a:rPr>
              <a:t> </a:t>
            </a:r>
            <a:r>
              <a:rPr lang="en-US" dirty="0" err="1">
                <a:solidFill>
                  <a:srgbClr val="CC99FF"/>
                </a:solidFill>
              </a:rPr>
              <a:t>menjadi</a:t>
            </a:r>
            <a:r>
              <a:rPr lang="en-US" dirty="0">
                <a:solidFill>
                  <a:srgbClr val="CC99FF"/>
                </a:solidFill>
              </a:rPr>
              <a:t> </a:t>
            </a:r>
            <a:r>
              <a:rPr lang="en-US" dirty="0" err="1">
                <a:solidFill>
                  <a:srgbClr val="CC99FF"/>
                </a:solidFill>
              </a:rPr>
              <a:t>dua</a:t>
            </a:r>
            <a:r>
              <a:rPr lang="en-US" dirty="0">
                <a:solidFill>
                  <a:srgbClr val="CC99FF"/>
                </a:solidFill>
              </a:rPr>
              <a:t> </a:t>
            </a:r>
            <a:r>
              <a:rPr lang="en-US" dirty="0" err="1">
                <a:solidFill>
                  <a:srgbClr val="CC99FF"/>
                </a:solidFill>
              </a:rPr>
              <a:t>bagian</a:t>
            </a:r>
            <a:r>
              <a:rPr lang="en-US" dirty="0">
                <a:solidFill>
                  <a:srgbClr val="CC99FF"/>
                </a:solidFill>
              </a:rPr>
              <a:t> </a:t>
            </a:r>
            <a:r>
              <a:rPr lang="en-US" dirty="0" err="1">
                <a:solidFill>
                  <a:srgbClr val="CC99FF"/>
                </a:solidFill>
              </a:rPr>
              <a:t>dengan</a:t>
            </a:r>
            <a:r>
              <a:rPr lang="en-US" dirty="0">
                <a:solidFill>
                  <a:srgbClr val="CC99FF"/>
                </a:solidFill>
              </a:rPr>
              <a:t> </a:t>
            </a:r>
            <a:r>
              <a:rPr lang="en-US" dirty="0" err="1">
                <a:solidFill>
                  <a:srgbClr val="CC99FF"/>
                </a:solidFill>
              </a:rPr>
              <a:t>menghilangkan</a:t>
            </a:r>
            <a:r>
              <a:rPr lang="en-US" dirty="0">
                <a:solidFill>
                  <a:srgbClr val="CC99FF"/>
                </a:solidFill>
              </a:rPr>
              <a:t> </a:t>
            </a:r>
            <a:r>
              <a:rPr lang="en-US" dirty="0" err="1">
                <a:solidFill>
                  <a:srgbClr val="CC99FF"/>
                </a:solidFill>
              </a:rPr>
              <a:t>periode</a:t>
            </a:r>
            <a:r>
              <a:rPr lang="en-US" dirty="0">
                <a:solidFill>
                  <a:srgbClr val="CC99FF"/>
                </a:solidFill>
              </a:rPr>
              <a:t> </a:t>
            </a:r>
            <a:r>
              <a:rPr lang="en-US" dirty="0" err="1">
                <a:solidFill>
                  <a:srgbClr val="CC99FF"/>
                </a:solidFill>
              </a:rPr>
              <a:t>tahun</a:t>
            </a:r>
            <a:r>
              <a:rPr lang="en-US" dirty="0">
                <a:solidFill>
                  <a:srgbClr val="CC99FF"/>
                </a:solidFill>
              </a:rPr>
              <a:t> </a:t>
            </a:r>
            <a:r>
              <a:rPr lang="en-US" dirty="0" err="1">
                <a:solidFill>
                  <a:srgbClr val="CC99FF"/>
                </a:solidFill>
              </a:rPr>
              <a:t>serta</a:t>
            </a:r>
            <a:r>
              <a:rPr lang="en-US" dirty="0">
                <a:solidFill>
                  <a:srgbClr val="CC99FF"/>
                </a:solidFill>
              </a:rPr>
              <a:t> </a:t>
            </a:r>
            <a:r>
              <a:rPr lang="en-US" dirty="0" err="1">
                <a:solidFill>
                  <a:srgbClr val="CC99FF"/>
                </a:solidFill>
              </a:rPr>
              <a:t>nilai</a:t>
            </a:r>
            <a:r>
              <a:rPr lang="en-US" dirty="0">
                <a:solidFill>
                  <a:srgbClr val="CC99FF"/>
                </a:solidFill>
              </a:rPr>
              <a:t> </a:t>
            </a:r>
            <a:r>
              <a:rPr lang="en-US" dirty="0" err="1">
                <a:solidFill>
                  <a:srgbClr val="CC99FF"/>
                </a:solidFill>
              </a:rPr>
              <a:t>deret</a:t>
            </a:r>
            <a:r>
              <a:rPr lang="en-US" dirty="0">
                <a:solidFill>
                  <a:srgbClr val="CC99FF"/>
                </a:solidFill>
              </a:rPr>
              <a:t> </a:t>
            </a:r>
            <a:r>
              <a:rPr lang="en-US" dirty="0" err="1">
                <a:solidFill>
                  <a:srgbClr val="CC99FF"/>
                </a:solidFill>
              </a:rPr>
              <a:t>berkala</a:t>
            </a:r>
            <a:r>
              <a:rPr lang="en-US" dirty="0">
                <a:solidFill>
                  <a:srgbClr val="CC99FF"/>
                </a:solidFill>
              </a:rPr>
              <a:t> </a:t>
            </a:r>
            <a:r>
              <a:rPr lang="en-US" dirty="0" err="1">
                <a:solidFill>
                  <a:srgbClr val="CC99FF"/>
                </a:solidFill>
              </a:rPr>
              <a:t>tertengah</a:t>
            </a:r>
            <a:r>
              <a:rPr lang="en-US" dirty="0">
                <a:solidFill>
                  <a:srgbClr val="CC99FF"/>
                </a:solidFill>
              </a:rPr>
              <a:t>.</a:t>
            </a:r>
            <a:endParaRPr lang="en-GB" dirty="0">
              <a:solidFill>
                <a:srgbClr val="CC99FF"/>
              </a:solidFill>
            </a:endParaRPr>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animEffect transition="in" filter="dissolve">
                                      <p:cBhvr>
                                        <p:cTn id="7" dur="500"/>
                                        <p:tgtEl>
                                          <p:spTgt spid="419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1986">
                                            <p:txEl>
                                              <p:pRg st="1" end="1"/>
                                            </p:txEl>
                                          </p:spTgt>
                                        </p:tgtEl>
                                        <p:attrNameLst>
                                          <p:attrName>style.visibility</p:attrName>
                                        </p:attrNameLst>
                                      </p:cBhvr>
                                      <p:to>
                                        <p:strVal val="visible"/>
                                      </p:to>
                                    </p:set>
                                    <p:animEffect transition="in" filter="dissolve">
                                      <p:cBhvr>
                                        <p:cTn id="12" dur="500"/>
                                        <p:tgtEl>
                                          <p:spTgt spid="4198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1987">
                                            <p:txEl>
                                              <p:pRg st="0" end="0"/>
                                            </p:txEl>
                                          </p:spTgt>
                                        </p:tgtEl>
                                        <p:attrNameLst>
                                          <p:attrName>style.visibility</p:attrName>
                                        </p:attrNameLst>
                                      </p:cBhvr>
                                      <p:to>
                                        <p:strVal val="visible"/>
                                      </p:to>
                                    </p:set>
                                    <p:animEffect transition="in" filter="dissolve">
                                      <p:cBhvr>
                                        <p:cTn id="17" dur="500"/>
                                        <p:tgtEl>
                                          <p:spTgt spid="4198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1987">
                                            <p:txEl>
                                              <p:pRg st="1" end="1"/>
                                            </p:txEl>
                                          </p:spTgt>
                                        </p:tgtEl>
                                        <p:attrNameLst>
                                          <p:attrName>style.visibility</p:attrName>
                                        </p:attrNameLst>
                                      </p:cBhvr>
                                      <p:to>
                                        <p:strVal val="visible"/>
                                      </p:to>
                                    </p:set>
                                    <p:animEffect transition="in" filter="dissolve">
                                      <p:cBhvr>
                                        <p:cTn id="22" dur="500"/>
                                        <p:tgtEl>
                                          <p:spTgt spid="41987">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1987">
                                            <p:txEl>
                                              <p:pRg st="2" end="2"/>
                                            </p:txEl>
                                          </p:spTgt>
                                        </p:tgtEl>
                                        <p:attrNameLst>
                                          <p:attrName>style.visibility</p:attrName>
                                        </p:attrNameLst>
                                      </p:cBhvr>
                                      <p:to>
                                        <p:strVal val="visible"/>
                                      </p:to>
                                    </p:set>
                                    <p:animEffect transition="in" filter="dissolve">
                                      <p:cBhvr>
                                        <p:cTn id="27" dur="500"/>
                                        <p:tgtEl>
                                          <p:spTgt spid="41987">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1987">
                                            <p:txEl>
                                              <p:pRg st="3" end="3"/>
                                            </p:txEl>
                                          </p:spTgt>
                                        </p:tgtEl>
                                        <p:attrNameLst>
                                          <p:attrName>style.visibility</p:attrName>
                                        </p:attrNameLst>
                                      </p:cBhvr>
                                      <p:to>
                                        <p:strVal val="visible"/>
                                      </p:to>
                                    </p:set>
                                    <p:animEffect transition="in" filter="dissolve">
                                      <p:cBhvr>
                                        <p:cTn id="32" dur="500"/>
                                        <p:tgtEl>
                                          <p:spTgt spid="419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build="p" autoUpdateAnimBg="0"/>
      <p:bldP spid="41987"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1"/>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A266D95-2384-4A8C-BC18-5DE496BB08CA}"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4099" name="Footer Placeholder 2"/>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dirty="0" smtClean="0">
                <a:latin typeface="Arial" panose="020B0604020202020204" pitchFamily="34" charset="0"/>
              </a:rPr>
              <a:t>Time Series Analysis</a:t>
            </a:r>
          </a:p>
        </p:txBody>
      </p:sp>
      <p:sp>
        <p:nvSpPr>
          <p:cNvPr id="4100" name="Slide Number Placeholder 3"/>
          <p:cNvSpPr>
            <a:spLocks noGrp="1"/>
          </p:cNvSpPr>
          <p:nvPr>
            <p:ph type="sldNum" sz="quarter" idx="12"/>
          </p:nvPr>
        </p:nvSpPr>
        <p:spPr>
          <a:xfrm>
            <a:off x="7772400" y="6324600"/>
            <a:ext cx="6858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0FA665C-257A-4628-BA39-7D8566003372}" type="slidenum">
              <a:rPr lang="en-GB" sz="1400" smtClean="0">
                <a:latin typeface="Arial" panose="020B0604020202020204" pitchFamily="34" charset="0"/>
              </a:rPr>
              <a:t>2</a:t>
            </a:fld>
            <a:endParaRPr lang="en-GB" sz="1400" smtClean="0">
              <a:latin typeface="Arial" panose="020B0604020202020204" pitchFamily="34" charset="0"/>
            </a:endParaRPr>
          </a:p>
        </p:txBody>
      </p:sp>
      <p:sp>
        <p:nvSpPr>
          <p:cNvPr id="67586" name="Rectangle 2"/>
          <p:cNvSpPr>
            <a:spLocks noChangeArrowheads="1"/>
          </p:cNvSpPr>
          <p:nvPr/>
        </p:nvSpPr>
        <p:spPr bwMode="auto">
          <a:xfrm>
            <a:off x="685800" y="381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b"/>
          <a:lstStyle/>
          <a:p>
            <a:pPr algn="r"/>
            <a:r>
              <a:rPr lang="en-AU" sz="4400" b="1" i="1">
                <a:solidFill>
                  <a:srgbClr val="FFFF00"/>
                </a:solidFill>
                <a:cs typeface="Times New Roman" panose="02020603050405020304" pitchFamily="18" charset="0"/>
              </a:rPr>
              <a:t>ANALISA DATA BERKALA  (TIME – SERIES)</a:t>
            </a:r>
            <a:endParaRPr lang="en-GB" sz="4400" i="1">
              <a:solidFill>
                <a:srgbClr val="FFFF00"/>
              </a:solidFill>
              <a:cs typeface="Times New Roman" panose="02020603050405020304" pitchFamily="18" charset="0"/>
            </a:endParaRPr>
          </a:p>
        </p:txBody>
      </p:sp>
      <p:sp>
        <p:nvSpPr>
          <p:cNvPr id="67587" name="Text Box 3"/>
          <p:cNvSpPr txBox="1">
            <a:spLocks noChangeArrowheads="1"/>
          </p:cNvSpPr>
          <p:nvPr/>
        </p:nvSpPr>
        <p:spPr bwMode="auto">
          <a:xfrm>
            <a:off x="685801" y="2174875"/>
            <a:ext cx="78486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eaLnBrk="1" hangingPunct="1">
              <a:buFontTx/>
              <a:buAutoNum type="arabicPeriod"/>
            </a:pPr>
            <a:r>
              <a:rPr lang="en-AU" sz="2800" dirty="0">
                <a:cs typeface="Times New Roman" panose="02020603050405020304" pitchFamily="18" charset="0"/>
              </a:rPr>
              <a:t>Data </a:t>
            </a:r>
            <a:r>
              <a:rPr lang="en-AU" sz="2800" dirty="0" err="1">
                <a:cs typeface="Times New Roman" panose="02020603050405020304" pitchFamily="18" charset="0"/>
              </a:rPr>
              <a:t>berkala</a:t>
            </a:r>
            <a:r>
              <a:rPr lang="en-AU" sz="2800" dirty="0">
                <a:cs typeface="Times New Roman" panose="02020603050405020304" pitchFamily="18" charset="0"/>
              </a:rPr>
              <a:t> </a:t>
            </a:r>
            <a:r>
              <a:rPr lang="en-AU" sz="2800" dirty="0" err="1">
                <a:cs typeface="Times New Roman" panose="02020603050405020304" pitchFamily="18" charset="0"/>
              </a:rPr>
              <a:t>adalah</a:t>
            </a:r>
            <a:r>
              <a:rPr lang="en-AU" sz="2800" dirty="0">
                <a:cs typeface="Times New Roman" panose="02020603050405020304" pitchFamily="18" charset="0"/>
              </a:rPr>
              <a:t> data yang </a:t>
            </a:r>
            <a:r>
              <a:rPr lang="en-AU" sz="2800" dirty="0" err="1">
                <a:cs typeface="Times New Roman" panose="02020603050405020304" pitchFamily="18" charset="0"/>
              </a:rPr>
              <a:t>dikumpulkan</a:t>
            </a:r>
            <a:r>
              <a:rPr lang="en-AU" sz="2800" dirty="0">
                <a:cs typeface="Times New Roman" panose="02020603050405020304" pitchFamily="18" charset="0"/>
              </a:rPr>
              <a:t> </a:t>
            </a:r>
            <a:r>
              <a:rPr lang="en-AU" sz="2800" dirty="0" err="1">
                <a:cs typeface="Times New Roman" panose="02020603050405020304" pitchFamily="18" charset="0"/>
              </a:rPr>
              <a:t>dari</a:t>
            </a:r>
            <a:r>
              <a:rPr lang="en-AU" sz="2800" dirty="0">
                <a:cs typeface="Times New Roman" panose="02020603050405020304" pitchFamily="18" charset="0"/>
              </a:rPr>
              <a:t> </a:t>
            </a:r>
            <a:r>
              <a:rPr lang="en-AU" sz="2800" dirty="0" err="1">
                <a:cs typeface="Times New Roman" panose="02020603050405020304" pitchFamily="18" charset="0"/>
              </a:rPr>
              <a:t>waktu</a:t>
            </a:r>
            <a:r>
              <a:rPr lang="en-AU" sz="2800" dirty="0">
                <a:cs typeface="Times New Roman" panose="02020603050405020304" pitchFamily="18" charset="0"/>
              </a:rPr>
              <a:t> </a:t>
            </a:r>
            <a:r>
              <a:rPr lang="en-AU" sz="2800" dirty="0" err="1">
                <a:cs typeface="Times New Roman" panose="02020603050405020304" pitchFamily="18" charset="0"/>
              </a:rPr>
              <a:t>ke</a:t>
            </a:r>
            <a:r>
              <a:rPr lang="en-AU" sz="2800" dirty="0">
                <a:cs typeface="Times New Roman" panose="02020603050405020304" pitchFamily="18" charset="0"/>
              </a:rPr>
              <a:t> </a:t>
            </a:r>
            <a:r>
              <a:rPr lang="en-AU" sz="2800" dirty="0" err="1">
                <a:cs typeface="Times New Roman" panose="02020603050405020304" pitchFamily="18" charset="0"/>
              </a:rPr>
              <a:t>waktu</a:t>
            </a:r>
            <a:endParaRPr lang="en-AU" sz="2800" dirty="0">
              <a:cs typeface="Times New Roman" panose="02020603050405020304" pitchFamily="18" charset="0"/>
            </a:endParaRPr>
          </a:p>
          <a:p>
            <a:pPr algn="just" eaLnBrk="1" hangingPunct="1">
              <a:buFontTx/>
              <a:buAutoNum type="arabicPeriod"/>
            </a:pPr>
            <a:r>
              <a:rPr lang="en-AU" sz="2800" dirty="0" err="1">
                <a:cs typeface="Times New Roman" panose="02020603050405020304" pitchFamily="18" charset="0"/>
              </a:rPr>
              <a:t>Analisa</a:t>
            </a:r>
            <a:r>
              <a:rPr lang="en-AU" sz="2800" dirty="0">
                <a:cs typeface="Times New Roman" panose="02020603050405020304" pitchFamily="18" charset="0"/>
              </a:rPr>
              <a:t> data </a:t>
            </a:r>
            <a:r>
              <a:rPr lang="en-AU" sz="2800" dirty="0" err="1">
                <a:cs typeface="Times New Roman" panose="02020603050405020304" pitchFamily="18" charset="0"/>
              </a:rPr>
              <a:t>berkala</a:t>
            </a:r>
            <a:r>
              <a:rPr lang="en-AU" sz="2800" dirty="0">
                <a:cs typeface="Times New Roman" panose="02020603050405020304" pitchFamily="18" charset="0"/>
              </a:rPr>
              <a:t> </a:t>
            </a:r>
            <a:r>
              <a:rPr lang="en-AU" sz="2800" dirty="0" err="1">
                <a:cs typeface="Times New Roman" panose="02020603050405020304" pitchFamily="18" charset="0"/>
              </a:rPr>
              <a:t>memungkinkan</a:t>
            </a:r>
            <a:r>
              <a:rPr lang="en-AU" sz="2800" dirty="0">
                <a:cs typeface="Times New Roman" panose="02020603050405020304" pitchFamily="18" charset="0"/>
              </a:rPr>
              <a:t> </a:t>
            </a:r>
            <a:r>
              <a:rPr lang="en-AU" sz="2800" dirty="0" err="1">
                <a:cs typeface="Times New Roman" panose="02020603050405020304" pitchFamily="18" charset="0"/>
              </a:rPr>
              <a:t>kita</a:t>
            </a:r>
            <a:r>
              <a:rPr lang="en-AU" sz="2800" dirty="0">
                <a:cs typeface="Times New Roman" panose="02020603050405020304" pitchFamily="18" charset="0"/>
              </a:rPr>
              <a:t> </a:t>
            </a:r>
            <a:r>
              <a:rPr lang="en-AU" sz="2800" dirty="0" err="1">
                <a:cs typeface="Times New Roman" panose="02020603050405020304" pitchFamily="18" charset="0"/>
              </a:rPr>
              <a:t>untuk</a:t>
            </a:r>
            <a:r>
              <a:rPr lang="en-AU" sz="2800" dirty="0">
                <a:cs typeface="Times New Roman" panose="02020603050405020304" pitchFamily="18" charset="0"/>
              </a:rPr>
              <a:t> </a:t>
            </a:r>
            <a:r>
              <a:rPr lang="en-AU" sz="2800" dirty="0" err="1">
                <a:cs typeface="Times New Roman" panose="02020603050405020304" pitchFamily="18" charset="0"/>
              </a:rPr>
              <a:t>mengetahui</a:t>
            </a:r>
            <a:r>
              <a:rPr lang="en-AU" sz="2800" dirty="0">
                <a:cs typeface="Times New Roman" panose="02020603050405020304" pitchFamily="18" charset="0"/>
              </a:rPr>
              <a:t> </a:t>
            </a:r>
            <a:r>
              <a:rPr lang="en-AU" sz="2800" dirty="0" err="1">
                <a:cs typeface="Times New Roman" panose="02020603050405020304" pitchFamily="18" charset="0"/>
              </a:rPr>
              <a:t>perkembangan</a:t>
            </a:r>
            <a:r>
              <a:rPr lang="en-AU" sz="2800" dirty="0">
                <a:cs typeface="Times New Roman" panose="02020603050405020304" pitchFamily="18" charset="0"/>
              </a:rPr>
              <a:t> </a:t>
            </a:r>
            <a:r>
              <a:rPr lang="en-AU" sz="2800" dirty="0" err="1">
                <a:cs typeface="Times New Roman" panose="02020603050405020304" pitchFamily="18" charset="0"/>
              </a:rPr>
              <a:t>suatu</a:t>
            </a:r>
            <a:r>
              <a:rPr lang="en-AU" sz="2800" dirty="0">
                <a:cs typeface="Times New Roman" panose="02020603050405020304" pitchFamily="18" charset="0"/>
              </a:rPr>
              <a:t>/</a:t>
            </a:r>
            <a:r>
              <a:rPr lang="en-AU" sz="2800" dirty="0" err="1">
                <a:cs typeface="Times New Roman" panose="02020603050405020304" pitchFamily="18" charset="0"/>
              </a:rPr>
              <a:t>beberapa</a:t>
            </a:r>
            <a:r>
              <a:rPr lang="en-AU" sz="2800" dirty="0">
                <a:cs typeface="Times New Roman" panose="02020603050405020304" pitchFamily="18" charset="0"/>
              </a:rPr>
              <a:t> </a:t>
            </a:r>
            <a:r>
              <a:rPr lang="en-AU" sz="2800" dirty="0" err="1">
                <a:cs typeface="Times New Roman" panose="02020603050405020304" pitchFamily="18" charset="0"/>
              </a:rPr>
              <a:t>kejadian</a:t>
            </a:r>
            <a:r>
              <a:rPr lang="en-AU" sz="2800" dirty="0">
                <a:cs typeface="Times New Roman" panose="02020603050405020304" pitchFamily="18" charset="0"/>
              </a:rPr>
              <a:t> </a:t>
            </a:r>
            <a:r>
              <a:rPr lang="en-AU" sz="2800" dirty="0" err="1">
                <a:cs typeface="Times New Roman" panose="02020603050405020304" pitchFamily="18" charset="0"/>
              </a:rPr>
              <a:t>serta</a:t>
            </a:r>
            <a:r>
              <a:rPr lang="en-AU" sz="2800" dirty="0">
                <a:cs typeface="Times New Roman" panose="02020603050405020304" pitchFamily="18" charset="0"/>
              </a:rPr>
              <a:t> </a:t>
            </a:r>
            <a:r>
              <a:rPr lang="en-AU" sz="2800" dirty="0" err="1">
                <a:cs typeface="Times New Roman" panose="02020603050405020304" pitchFamily="18" charset="0"/>
              </a:rPr>
              <a:t>hubungannya</a:t>
            </a:r>
            <a:r>
              <a:rPr lang="en-AU" sz="2800" dirty="0">
                <a:cs typeface="Times New Roman" panose="02020603050405020304" pitchFamily="18" charset="0"/>
              </a:rPr>
              <a:t>/</a:t>
            </a:r>
            <a:r>
              <a:rPr lang="en-AU" sz="2800" dirty="0" err="1">
                <a:cs typeface="Times New Roman" panose="02020603050405020304" pitchFamily="18" charset="0"/>
              </a:rPr>
              <a:t>pengaruhnya</a:t>
            </a:r>
            <a:r>
              <a:rPr lang="en-AU" sz="2800" dirty="0">
                <a:cs typeface="Times New Roman" panose="02020603050405020304" pitchFamily="18" charset="0"/>
              </a:rPr>
              <a:t> </a:t>
            </a:r>
            <a:r>
              <a:rPr lang="en-AU" sz="2800" dirty="0" err="1">
                <a:cs typeface="Times New Roman" panose="02020603050405020304" pitchFamily="18" charset="0"/>
              </a:rPr>
              <a:t>terhadap</a:t>
            </a:r>
            <a:r>
              <a:rPr lang="en-AU" sz="2800" dirty="0">
                <a:cs typeface="Times New Roman" panose="02020603050405020304" pitchFamily="18" charset="0"/>
              </a:rPr>
              <a:t> </a:t>
            </a:r>
            <a:r>
              <a:rPr lang="en-AU" sz="2800" dirty="0" err="1">
                <a:cs typeface="Times New Roman" panose="02020603050405020304" pitchFamily="18" charset="0"/>
              </a:rPr>
              <a:t>kejadian</a:t>
            </a:r>
            <a:r>
              <a:rPr lang="en-AU" sz="2800" dirty="0">
                <a:cs typeface="Times New Roman" panose="02020603050405020304" pitchFamily="18" charset="0"/>
              </a:rPr>
              <a:t> </a:t>
            </a:r>
            <a:r>
              <a:rPr lang="en-AU" sz="2800" dirty="0" err="1">
                <a:cs typeface="Times New Roman" panose="02020603050405020304" pitchFamily="18" charset="0"/>
              </a:rPr>
              <a:t>lainnya</a:t>
            </a:r>
            <a:r>
              <a:rPr lang="en-AU" sz="2800" dirty="0" smtClean="0">
                <a:cs typeface="Times New Roman" panose="02020603050405020304" pitchFamily="18" charset="0"/>
              </a:rPr>
              <a:t>.</a:t>
            </a:r>
            <a:r>
              <a:rPr lang="id-ID" sz="2800" dirty="0" smtClean="0">
                <a:cs typeface="Times New Roman" panose="02020603050405020304" pitchFamily="18" charset="0"/>
              </a:rPr>
              <a:t> </a:t>
            </a:r>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2" name="Rectangle 1"/>
          <p:cNvSpPr/>
          <p:nvPr/>
        </p:nvSpPr>
        <p:spPr>
          <a:xfrm>
            <a:off x="609600" y="5188803"/>
            <a:ext cx="7924801" cy="830997"/>
          </a:xfrm>
          <a:prstGeom prst="rect">
            <a:avLst/>
          </a:prstGeom>
          <a:solidFill>
            <a:schemeClr val="accent2">
              <a:lumMod val="75000"/>
            </a:schemeClr>
          </a:solidFill>
        </p:spPr>
        <p:txBody>
          <a:bodyPr wrap="square">
            <a:spAutoFit/>
          </a:bodyPr>
          <a:lstStyle/>
          <a:p>
            <a:r>
              <a:rPr lang="en-US" dirty="0" err="1"/>
              <a:t>Analisa</a:t>
            </a:r>
            <a:r>
              <a:rPr lang="en-US" dirty="0"/>
              <a:t> data </a:t>
            </a:r>
            <a:r>
              <a:rPr lang="en-US" dirty="0" err="1"/>
              <a:t>berkala</a:t>
            </a:r>
            <a:r>
              <a:rPr lang="en-US" dirty="0"/>
              <a:t> </a:t>
            </a:r>
            <a:r>
              <a:rPr lang="en-US" dirty="0" err="1"/>
              <a:t>biasa</a:t>
            </a:r>
            <a:r>
              <a:rPr lang="en-US" dirty="0"/>
              <a:t> </a:t>
            </a:r>
            <a:r>
              <a:rPr lang="en-US" dirty="0" err="1"/>
              <a:t>juga</a:t>
            </a:r>
            <a:r>
              <a:rPr lang="en-US" dirty="0"/>
              <a:t> </a:t>
            </a:r>
            <a:r>
              <a:rPr lang="en-US" dirty="0" err="1"/>
              <a:t>disebut</a:t>
            </a:r>
            <a:r>
              <a:rPr lang="en-US" dirty="0"/>
              <a:t> </a:t>
            </a:r>
            <a:r>
              <a:rPr lang="en-US" dirty="0" err="1"/>
              <a:t>dengan</a:t>
            </a:r>
            <a:r>
              <a:rPr lang="en-US" dirty="0"/>
              <a:t> :</a:t>
            </a:r>
            <a:r>
              <a:rPr lang="id-ID" dirty="0"/>
              <a:t> </a:t>
            </a:r>
            <a:r>
              <a:rPr lang="en-US" b="1" dirty="0" err="1"/>
              <a:t>Analisa</a:t>
            </a:r>
            <a:r>
              <a:rPr lang="en-US" b="1" dirty="0"/>
              <a:t> </a:t>
            </a:r>
            <a:r>
              <a:rPr lang="en-US" b="1" dirty="0" err="1"/>
              <a:t>deret</a:t>
            </a:r>
            <a:r>
              <a:rPr lang="en-US" b="1" dirty="0"/>
              <a:t> </a:t>
            </a:r>
            <a:r>
              <a:rPr lang="en-US" b="1" dirty="0" err="1"/>
              <a:t>waktu</a:t>
            </a:r>
            <a:r>
              <a:rPr lang="id-ID" dirty="0"/>
              <a:t> </a:t>
            </a:r>
            <a:r>
              <a:rPr lang="id-ID" dirty="0">
                <a:solidFill>
                  <a:srgbClr val="FFC000"/>
                </a:solidFill>
              </a:rPr>
              <a:t>atau</a:t>
            </a:r>
            <a:r>
              <a:rPr lang="id-ID" dirty="0"/>
              <a:t>  </a:t>
            </a:r>
            <a:r>
              <a:rPr lang="id-ID" b="1" dirty="0"/>
              <a:t>A</a:t>
            </a:r>
            <a:r>
              <a:rPr lang="en-US" b="1" dirty="0" err="1"/>
              <a:t>nalisa</a:t>
            </a:r>
            <a:r>
              <a:rPr lang="en-US" b="1" dirty="0"/>
              <a:t> trend</a:t>
            </a:r>
            <a:r>
              <a:rPr lang="id-ID" dirty="0"/>
              <a:t> </a:t>
            </a:r>
            <a:r>
              <a:rPr lang="id-ID" dirty="0" smtClean="0">
                <a:solidFill>
                  <a:srgbClr val="FFC000"/>
                </a:solidFill>
              </a:rPr>
              <a:t>atau</a:t>
            </a:r>
            <a:r>
              <a:rPr lang="id-ID" dirty="0" smtClean="0"/>
              <a:t> T</a:t>
            </a:r>
            <a:r>
              <a:rPr lang="en-US" b="1" dirty="0" err="1" smtClean="0"/>
              <a:t>ime</a:t>
            </a:r>
            <a:r>
              <a:rPr lang="en-US" b="1" dirty="0" smtClean="0"/>
              <a:t> </a:t>
            </a:r>
            <a:r>
              <a:rPr lang="en-US" b="1" dirty="0"/>
              <a:t>series analysis</a:t>
            </a:r>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7586"/>
                                        </p:tgtEl>
                                        <p:attrNameLst>
                                          <p:attrName>style.visibility</p:attrName>
                                        </p:attrNameLst>
                                      </p:cBhvr>
                                      <p:to>
                                        <p:strVal val="visible"/>
                                      </p:to>
                                    </p:set>
                                    <p:anim calcmode="lin" valueType="num">
                                      <p:cBhvr>
                                        <p:cTn id="7" dur="500" fill="hold"/>
                                        <p:tgtEl>
                                          <p:spTgt spid="67586"/>
                                        </p:tgtEl>
                                        <p:attrNameLst>
                                          <p:attrName>ppt_w</p:attrName>
                                        </p:attrNameLst>
                                      </p:cBhvr>
                                      <p:tavLst>
                                        <p:tav tm="0">
                                          <p:val>
                                            <p:fltVal val="0"/>
                                          </p:val>
                                        </p:tav>
                                        <p:tav tm="100000">
                                          <p:val>
                                            <p:strVal val="#ppt_w"/>
                                          </p:val>
                                        </p:tav>
                                      </p:tavLst>
                                    </p:anim>
                                    <p:anim calcmode="lin" valueType="num">
                                      <p:cBhvr>
                                        <p:cTn id="8" dur="500" fill="hold"/>
                                        <p:tgtEl>
                                          <p:spTgt spid="67586"/>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67587">
                                            <p:txEl>
                                              <p:pRg st="0" end="0"/>
                                            </p:txEl>
                                          </p:spTgt>
                                        </p:tgtEl>
                                        <p:attrNameLst>
                                          <p:attrName>style.visibility</p:attrName>
                                        </p:attrNameLst>
                                      </p:cBhvr>
                                      <p:to>
                                        <p:strVal val="visible"/>
                                      </p:to>
                                    </p:set>
                                    <p:anim calcmode="lin" valueType="num">
                                      <p:cBhvr>
                                        <p:cTn id="13" dur="500" fill="hold"/>
                                        <p:tgtEl>
                                          <p:spTgt spid="6758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6758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67587">
                                            <p:txEl>
                                              <p:pRg st="1" end="1"/>
                                            </p:txEl>
                                          </p:spTgt>
                                        </p:tgtEl>
                                        <p:attrNameLst>
                                          <p:attrName>style.visibility</p:attrName>
                                        </p:attrNameLst>
                                      </p:cBhvr>
                                      <p:to>
                                        <p:strVal val="visible"/>
                                      </p:to>
                                    </p:set>
                                    <p:anim calcmode="lin" valueType="num">
                                      <p:cBhvr>
                                        <p:cTn id="19" dur="500" fill="hold"/>
                                        <p:tgtEl>
                                          <p:spTgt spid="67587">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67587">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autoUpdateAnimBg="0"/>
      <p:bldP spid="6758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1"/>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761B63A-ADD6-4ECA-A407-C4FC0363907B}"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19459" name="Footer Placeholder 2"/>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19460" name="Slide Number Placeholder 3"/>
          <p:cNvSpPr>
            <a:spLocks noGrp="1"/>
          </p:cNvSpPr>
          <p:nvPr>
            <p:ph type="sldNum" sz="quarter" idx="12"/>
          </p:nvPr>
        </p:nvSpPr>
        <p:spPr>
          <a:xfrm>
            <a:off x="8077200" y="6324600"/>
            <a:ext cx="4572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FFB1921-D394-4255-917E-11D522158114}" type="slidenum">
              <a:rPr lang="en-GB" sz="1400" smtClean="0">
                <a:latin typeface="Arial" panose="020B0604020202020204" pitchFamily="34" charset="0"/>
              </a:rPr>
              <a:t>20</a:t>
            </a:fld>
            <a:endParaRPr lang="en-GB" sz="1400" dirty="0" smtClean="0">
              <a:latin typeface="Arial" panose="020B0604020202020204" pitchFamily="34" charset="0"/>
            </a:endParaRPr>
          </a:p>
        </p:txBody>
      </p:sp>
      <p:pic>
        <p:nvPicPr>
          <p:cNvPr id="4301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438400"/>
            <a:ext cx="73152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3012" name="Text Box 4"/>
          <p:cNvSpPr txBox="1">
            <a:spLocks noChangeArrowheads="1"/>
          </p:cNvSpPr>
          <p:nvPr/>
        </p:nvSpPr>
        <p:spPr bwMode="auto">
          <a:xfrm>
            <a:off x="989013" y="5410200"/>
            <a:ext cx="431881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sz="2000" dirty="0"/>
              <a:t>b = (253238.9 - 319664)/</a:t>
            </a:r>
            <a:r>
              <a:rPr lang="en-US" sz="2000" dirty="0">
                <a:solidFill>
                  <a:srgbClr val="FFFF00"/>
                </a:solidFill>
              </a:rPr>
              <a:t>3</a:t>
            </a:r>
            <a:r>
              <a:rPr lang="en-US" sz="2000" dirty="0"/>
              <a:t> =</a:t>
            </a:r>
            <a:r>
              <a:rPr lang="en-GB" sz="2000" dirty="0">
                <a:latin typeface="Arial" panose="020B0604020202020204" pitchFamily="34" charset="0"/>
                <a:cs typeface="Arial" panose="020B0604020202020204" pitchFamily="34" charset="0"/>
              </a:rPr>
              <a:t>22141.708</a:t>
            </a:r>
            <a:endParaRPr lang="en-GB" sz="2000" dirty="0"/>
          </a:p>
        </p:txBody>
      </p:sp>
      <p:sp>
        <p:nvSpPr>
          <p:cNvPr id="43013" name="Rectangle 5"/>
          <p:cNvSpPr>
            <a:spLocks noChangeArrowheads="1"/>
          </p:cNvSpPr>
          <p:nvPr/>
        </p:nvSpPr>
        <p:spPr bwMode="auto">
          <a:xfrm>
            <a:off x="685800" y="3048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b"/>
          <a:lstStyle/>
          <a:p>
            <a:pPr algn="r"/>
            <a:r>
              <a:rPr lang="en-AU" b="1" i="1" dirty="0">
                <a:solidFill>
                  <a:schemeClr val="tx2"/>
                </a:solidFill>
                <a:cs typeface="Times New Roman" panose="02020603050405020304" pitchFamily="18" charset="0"/>
              </a:rPr>
              <a:t>METODE 1/2 RATA-RATA (RATA-RATA/SEMI)</a:t>
            </a:r>
          </a:p>
          <a:p>
            <a:pPr algn="r"/>
            <a:r>
              <a:rPr lang="en-US" b="1" i="1" dirty="0" err="1">
                <a:solidFill>
                  <a:srgbClr val="00B0F0"/>
                </a:solidFill>
                <a:cs typeface="Times New Roman" panose="02020603050405020304" pitchFamily="18" charset="0"/>
              </a:rPr>
              <a:t>Jumlah</a:t>
            </a:r>
            <a:r>
              <a:rPr lang="en-US" b="1" i="1" dirty="0">
                <a:solidFill>
                  <a:srgbClr val="00B0F0"/>
                </a:solidFill>
                <a:cs typeface="Times New Roman" panose="02020603050405020304" pitchFamily="18" charset="0"/>
              </a:rPr>
              <a:t> Data </a:t>
            </a:r>
            <a:r>
              <a:rPr lang="en-US" b="1" i="1" dirty="0" err="1">
                <a:solidFill>
                  <a:srgbClr val="00B0F0"/>
                </a:solidFill>
                <a:cs typeface="Times New Roman" panose="02020603050405020304" pitchFamily="18" charset="0"/>
              </a:rPr>
              <a:t>Ganjil</a:t>
            </a:r>
            <a:endParaRPr lang="en-GB" b="1" i="1" dirty="0">
              <a:solidFill>
                <a:srgbClr val="00B0F0"/>
              </a:solidFill>
              <a:cs typeface="Times New Roman" panose="02020603050405020304" pitchFamily="18" charset="0"/>
            </a:endParaRPr>
          </a:p>
        </p:txBody>
      </p:sp>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2" name="Rectangle 1"/>
          <p:cNvSpPr/>
          <p:nvPr/>
        </p:nvSpPr>
        <p:spPr>
          <a:xfrm>
            <a:off x="685801" y="1443335"/>
            <a:ext cx="7772400" cy="830997"/>
          </a:xfrm>
          <a:prstGeom prst="rect">
            <a:avLst/>
          </a:prstGeom>
        </p:spPr>
        <p:txBody>
          <a:bodyPr wrap="square">
            <a:spAutoFit/>
          </a:bodyPr>
          <a:lstStyle/>
          <a:p>
            <a:r>
              <a:rPr lang="en-US" dirty="0" err="1" smtClean="0"/>
              <a:t>Contoh</a:t>
            </a:r>
            <a:r>
              <a:rPr lang="id-ID" dirty="0" smtClean="0"/>
              <a:t> : </a:t>
            </a:r>
            <a:r>
              <a:rPr lang="en-US" dirty="0" err="1">
                <a:solidFill>
                  <a:srgbClr val="99FFCC"/>
                </a:solidFill>
              </a:rPr>
              <a:t>Memasukkan</a:t>
            </a:r>
            <a:r>
              <a:rPr lang="en-US" dirty="0">
                <a:solidFill>
                  <a:srgbClr val="99FFCC"/>
                </a:solidFill>
              </a:rPr>
              <a:t> </a:t>
            </a:r>
            <a:r>
              <a:rPr lang="en-US" dirty="0" err="1">
                <a:solidFill>
                  <a:srgbClr val="99FFCC"/>
                </a:solidFill>
              </a:rPr>
              <a:t>periode</a:t>
            </a:r>
            <a:r>
              <a:rPr lang="en-US" dirty="0">
                <a:solidFill>
                  <a:srgbClr val="99FFCC"/>
                </a:solidFill>
              </a:rPr>
              <a:t> </a:t>
            </a:r>
            <a:r>
              <a:rPr lang="en-US" dirty="0" err="1">
                <a:solidFill>
                  <a:srgbClr val="99FFCC"/>
                </a:solidFill>
              </a:rPr>
              <a:t>tahun</a:t>
            </a:r>
            <a:r>
              <a:rPr lang="en-US" dirty="0">
                <a:solidFill>
                  <a:srgbClr val="99FFCC"/>
                </a:solidFill>
              </a:rPr>
              <a:t> </a:t>
            </a:r>
            <a:r>
              <a:rPr lang="en-US" dirty="0" err="1">
                <a:solidFill>
                  <a:srgbClr val="99FFCC"/>
                </a:solidFill>
              </a:rPr>
              <a:t>serta</a:t>
            </a:r>
            <a:r>
              <a:rPr lang="en-US" dirty="0">
                <a:solidFill>
                  <a:srgbClr val="99FFCC"/>
                </a:solidFill>
              </a:rPr>
              <a:t> </a:t>
            </a:r>
            <a:r>
              <a:rPr lang="en-US" dirty="0" err="1">
                <a:solidFill>
                  <a:srgbClr val="99FFCC"/>
                </a:solidFill>
              </a:rPr>
              <a:t>nilai</a:t>
            </a:r>
            <a:r>
              <a:rPr lang="en-US" dirty="0">
                <a:solidFill>
                  <a:srgbClr val="99FFCC"/>
                </a:solidFill>
              </a:rPr>
              <a:t> </a:t>
            </a:r>
            <a:r>
              <a:rPr lang="en-US" dirty="0" err="1">
                <a:solidFill>
                  <a:srgbClr val="99FFCC"/>
                </a:solidFill>
              </a:rPr>
              <a:t>deret</a:t>
            </a:r>
            <a:r>
              <a:rPr lang="en-US" dirty="0">
                <a:solidFill>
                  <a:srgbClr val="99FFCC"/>
                </a:solidFill>
              </a:rPr>
              <a:t> </a:t>
            </a:r>
            <a:r>
              <a:rPr lang="en-US" dirty="0" err="1">
                <a:solidFill>
                  <a:srgbClr val="99FFCC"/>
                </a:solidFill>
              </a:rPr>
              <a:t>berkala</a:t>
            </a:r>
            <a:r>
              <a:rPr lang="en-US" dirty="0">
                <a:solidFill>
                  <a:srgbClr val="99FFCC"/>
                </a:solidFill>
              </a:rPr>
              <a:t> </a:t>
            </a:r>
            <a:r>
              <a:rPr lang="en-US" dirty="0" err="1">
                <a:solidFill>
                  <a:srgbClr val="99FFCC"/>
                </a:solidFill>
              </a:rPr>
              <a:t>tertengah</a:t>
            </a:r>
            <a:r>
              <a:rPr lang="en-US" dirty="0">
                <a:solidFill>
                  <a:srgbClr val="99FFCC"/>
                </a:solidFill>
              </a:rPr>
              <a:t> </a:t>
            </a:r>
            <a:r>
              <a:rPr lang="en-US" dirty="0" err="1">
                <a:solidFill>
                  <a:srgbClr val="99FFCC"/>
                </a:solidFill>
              </a:rPr>
              <a:t>ke</a:t>
            </a:r>
            <a:r>
              <a:rPr lang="en-US" dirty="0">
                <a:solidFill>
                  <a:srgbClr val="99FFCC"/>
                </a:solidFill>
              </a:rPr>
              <a:t> </a:t>
            </a:r>
            <a:r>
              <a:rPr lang="en-US" dirty="0" err="1">
                <a:solidFill>
                  <a:srgbClr val="99FFCC"/>
                </a:solidFill>
              </a:rPr>
              <a:t>dalam</a:t>
            </a:r>
            <a:r>
              <a:rPr lang="en-US" dirty="0">
                <a:solidFill>
                  <a:srgbClr val="99FFCC"/>
                </a:solidFill>
              </a:rPr>
              <a:t> </a:t>
            </a:r>
            <a:r>
              <a:rPr lang="en-US" dirty="0" err="1">
                <a:solidFill>
                  <a:srgbClr val="99FFCC"/>
                </a:solidFill>
              </a:rPr>
              <a:t>tiap</a:t>
            </a:r>
            <a:r>
              <a:rPr lang="en-US" dirty="0">
                <a:solidFill>
                  <a:srgbClr val="99FFCC"/>
                </a:solidFill>
              </a:rPr>
              <a:t> </a:t>
            </a:r>
            <a:r>
              <a:rPr lang="en-US" dirty="0" err="1">
                <a:solidFill>
                  <a:srgbClr val="99FFCC"/>
                </a:solidFill>
              </a:rPr>
              <a:t>kelompok</a:t>
            </a:r>
            <a:endParaRPr lang="id-ID" dirty="0"/>
          </a:p>
        </p:txBody>
      </p:sp>
      <p:sp>
        <p:nvSpPr>
          <p:cNvPr id="11" name="AutoShape 6"/>
          <p:cNvSpPr/>
          <p:nvPr/>
        </p:nvSpPr>
        <p:spPr bwMode="auto">
          <a:xfrm>
            <a:off x="5478119" y="3352800"/>
            <a:ext cx="533400" cy="1638300"/>
          </a:xfrm>
          <a:prstGeom prst="rightBrace">
            <a:avLst>
              <a:gd name="adj1" fmla="val 19048"/>
              <a:gd name="adj2" fmla="val 50000"/>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2" name="Rectangle 11"/>
          <p:cNvSpPr/>
          <p:nvPr/>
        </p:nvSpPr>
        <p:spPr>
          <a:xfrm>
            <a:off x="6142292" y="3962400"/>
            <a:ext cx="825867" cy="461665"/>
          </a:xfrm>
          <a:prstGeom prst="rect">
            <a:avLst/>
          </a:prstGeom>
        </p:spPr>
        <p:txBody>
          <a:bodyPr wrap="none">
            <a:spAutoFit/>
          </a:bodyPr>
          <a:lstStyle/>
          <a:p>
            <a:r>
              <a:rPr lang="id-ID" dirty="0" smtClean="0">
                <a:solidFill>
                  <a:srgbClr val="FFFF00"/>
                </a:solidFill>
                <a:latin typeface="Arial Narrow"/>
              </a:rPr>
              <a:t> n = 3</a:t>
            </a:r>
            <a:endParaRPr lang="id-ID" dirty="0"/>
          </a:p>
        </p:txBody>
      </p:sp>
      <p:sp>
        <p:nvSpPr>
          <p:cNvPr id="3" name="Rectangle 2"/>
          <p:cNvSpPr/>
          <p:nvPr/>
        </p:nvSpPr>
        <p:spPr>
          <a:xfrm>
            <a:off x="685800" y="5786735"/>
            <a:ext cx="7926387" cy="461665"/>
          </a:xfrm>
          <a:prstGeom prst="rect">
            <a:avLst/>
          </a:prstGeom>
        </p:spPr>
        <p:txBody>
          <a:bodyPr wrap="square">
            <a:spAutoFit/>
          </a:bodyPr>
          <a:lstStyle/>
          <a:p>
            <a:pPr eaLnBrk="1" hangingPunct="1"/>
            <a:r>
              <a:rPr lang="en-US" dirty="0">
                <a:solidFill>
                  <a:srgbClr val="99FFCC"/>
                </a:solidFill>
              </a:rPr>
              <a:t>P</a:t>
            </a:r>
            <a:r>
              <a:rPr lang="id-ID" dirty="0">
                <a:solidFill>
                  <a:srgbClr val="99FFCC"/>
                </a:solidFill>
              </a:rPr>
              <a:t>ersamaan Trend Linear </a:t>
            </a:r>
            <a:r>
              <a:rPr lang="en-US" dirty="0" smtClean="0">
                <a:solidFill>
                  <a:srgbClr val="99FFCC"/>
                </a:solidFill>
              </a:rPr>
              <a:t>:</a:t>
            </a:r>
            <a:r>
              <a:rPr lang="id-ID" dirty="0" smtClean="0">
                <a:solidFill>
                  <a:srgbClr val="99FFCC"/>
                </a:solidFill>
              </a:rPr>
              <a:t> </a:t>
            </a:r>
            <a:r>
              <a:rPr lang="en-US" dirty="0" smtClean="0">
                <a:solidFill>
                  <a:srgbClr val="FFFF00"/>
                </a:solidFill>
              </a:rPr>
              <a:t>Y</a:t>
            </a:r>
            <a:r>
              <a:rPr lang="en-US" dirty="0">
                <a:solidFill>
                  <a:srgbClr val="FFFF00"/>
                </a:solidFill>
              </a:rPr>
              <a:t>’ = 253238.9 + </a:t>
            </a:r>
            <a:r>
              <a:rPr lang="en-US" dirty="0" smtClean="0">
                <a:solidFill>
                  <a:srgbClr val="FFFF00"/>
                </a:solidFill>
              </a:rPr>
              <a:t>22141.708 </a:t>
            </a:r>
            <a:r>
              <a:rPr lang="en-US" dirty="0">
                <a:solidFill>
                  <a:srgbClr val="FFFF00"/>
                </a:solidFill>
              </a:rPr>
              <a:t>X</a:t>
            </a:r>
            <a:endParaRPr lang="en-GB"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3013"/>
                                        </p:tgtEl>
                                        <p:attrNameLst>
                                          <p:attrName>style.visibility</p:attrName>
                                        </p:attrNameLst>
                                      </p:cBhvr>
                                      <p:to>
                                        <p:strVal val="visible"/>
                                      </p:to>
                                    </p:set>
                                    <p:animEffect transition="in" filter="slide(fromBottom)">
                                      <p:cBhvr>
                                        <p:cTn id="7" dur="500"/>
                                        <p:tgtEl>
                                          <p:spTgt spid="43013"/>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43011"/>
                                        </p:tgtEl>
                                        <p:attrNameLst>
                                          <p:attrName>style.visibility</p:attrName>
                                        </p:attrNameLst>
                                      </p:cBhvr>
                                      <p:to>
                                        <p:strVal val="visible"/>
                                      </p:to>
                                    </p:set>
                                    <p:animEffect transition="in" filter="slide(fromBottom)">
                                      <p:cBhvr>
                                        <p:cTn id="12" dur="500"/>
                                        <p:tgtEl>
                                          <p:spTgt spid="43011"/>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43012"/>
                                        </p:tgtEl>
                                        <p:attrNameLst>
                                          <p:attrName>style.visibility</p:attrName>
                                        </p:attrNameLst>
                                      </p:cBhvr>
                                      <p:to>
                                        <p:strVal val="visible"/>
                                      </p:to>
                                    </p:set>
                                    <p:animEffect transition="in" filter="slide(fromBottom)">
                                      <p:cBhvr>
                                        <p:cTn id="17" dur="500"/>
                                        <p:tgtEl>
                                          <p:spTgt spid="43012"/>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slide(fromBottom)">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autoUpdateAnimBg="0"/>
      <p:bldP spid="43013" grpId="0" autoUpdateAnimBg="0"/>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1"/>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BE8B9095-8E0E-4C00-BF8D-C8BDCDD92507}"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20483" name="Footer Placeholder 2"/>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20484" name="Slide Number Placeholder 3"/>
          <p:cNvSpPr>
            <a:spLocks noGrp="1"/>
          </p:cNvSpPr>
          <p:nvPr>
            <p:ph type="sldNum" sz="quarter" idx="12"/>
          </p:nvPr>
        </p:nvSpPr>
        <p:spPr>
          <a:xfrm>
            <a:off x="8077200" y="6324600"/>
            <a:ext cx="4572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B1ED982E-4ACA-4404-8168-09527B21725B}" type="slidenum">
              <a:rPr lang="en-GB" sz="1400" smtClean="0">
                <a:latin typeface="Arial" panose="020B0604020202020204" pitchFamily="34" charset="0"/>
              </a:rPr>
              <a:t>21</a:t>
            </a:fld>
            <a:endParaRPr lang="en-GB" sz="1400" dirty="0" smtClean="0">
              <a:latin typeface="Arial" panose="020B0604020202020204" pitchFamily="34" charset="0"/>
            </a:endParaRPr>
          </a:p>
        </p:txBody>
      </p:sp>
      <p:sp>
        <p:nvSpPr>
          <p:cNvPr id="44034" name="Text Box 2"/>
          <p:cNvSpPr txBox="1">
            <a:spLocks noChangeArrowheads="1"/>
          </p:cNvSpPr>
          <p:nvPr/>
        </p:nvSpPr>
        <p:spPr bwMode="auto">
          <a:xfrm>
            <a:off x="989013" y="5181600"/>
            <a:ext cx="5295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dirty="0"/>
              <a:t>b = (330630.2 – 242063.4)/</a:t>
            </a:r>
            <a:r>
              <a:rPr lang="en-US" dirty="0">
                <a:solidFill>
                  <a:srgbClr val="FFFF00"/>
                </a:solidFill>
              </a:rPr>
              <a:t>4</a:t>
            </a:r>
            <a:r>
              <a:rPr lang="en-US" dirty="0"/>
              <a:t> =</a:t>
            </a:r>
            <a:r>
              <a:rPr lang="en-GB" dirty="0">
                <a:latin typeface="Arial" panose="020B0604020202020204" pitchFamily="34" charset="0"/>
                <a:cs typeface="Arial" panose="020B0604020202020204" pitchFamily="34" charset="0"/>
              </a:rPr>
              <a:t>22141.71 </a:t>
            </a:r>
          </a:p>
        </p:txBody>
      </p:sp>
      <p:pic>
        <p:nvPicPr>
          <p:cNvPr id="4403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005012"/>
            <a:ext cx="7696200" cy="302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036" name="Rectangle 4"/>
          <p:cNvSpPr>
            <a:spLocks noChangeArrowheads="1"/>
          </p:cNvSpPr>
          <p:nvPr/>
        </p:nvSpPr>
        <p:spPr bwMode="auto">
          <a:xfrm>
            <a:off x="685800" y="381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b"/>
          <a:lstStyle/>
          <a:p>
            <a:pPr algn="r"/>
            <a:r>
              <a:rPr lang="en-AU" b="1" i="1" dirty="0">
                <a:solidFill>
                  <a:schemeClr val="tx2"/>
                </a:solidFill>
                <a:cs typeface="Times New Roman" panose="02020603050405020304" pitchFamily="18" charset="0"/>
              </a:rPr>
              <a:t>METODE 1/2 RATA-RATA (RATA-RATA/SEMI)</a:t>
            </a:r>
          </a:p>
          <a:p>
            <a:pPr algn="r"/>
            <a:r>
              <a:rPr lang="en-US" b="1" i="1" dirty="0" err="1">
                <a:solidFill>
                  <a:srgbClr val="00B0F0"/>
                </a:solidFill>
                <a:cs typeface="Times New Roman" panose="02020603050405020304" pitchFamily="18" charset="0"/>
              </a:rPr>
              <a:t>Jumlah</a:t>
            </a:r>
            <a:r>
              <a:rPr lang="en-US" b="1" i="1" dirty="0">
                <a:solidFill>
                  <a:srgbClr val="00B0F0"/>
                </a:solidFill>
                <a:cs typeface="Times New Roman" panose="02020603050405020304" pitchFamily="18" charset="0"/>
              </a:rPr>
              <a:t> Data </a:t>
            </a:r>
            <a:r>
              <a:rPr lang="en-US" b="1" i="1" dirty="0" err="1">
                <a:solidFill>
                  <a:srgbClr val="00B0F0"/>
                </a:solidFill>
                <a:cs typeface="Times New Roman" panose="02020603050405020304" pitchFamily="18" charset="0"/>
              </a:rPr>
              <a:t>Ganjil</a:t>
            </a:r>
            <a:endParaRPr lang="en-GB" b="1" i="1" dirty="0">
              <a:solidFill>
                <a:srgbClr val="00B0F0"/>
              </a:solidFill>
              <a:cs typeface="Times New Roman" panose="02020603050405020304" pitchFamily="18" charset="0"/>
            </a:endParaRPr>
          </a:p>
        </p:txBody>
      </p:sp>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9" name="AutoShape 6"/>
          <p:cNvSpPr/>
          <p:nvPr/>
        </p:nvSpPr>
        <p:spPr bwMode="auto">
          <a:xfrm>
            <a:off x="5334000" y="2933700"/>
            <a:ext cx="533400" cy="1638300"/>
          </a:xfrm>
          <a:prstGeom prst="rightBrace">
            <a:avLst>
              <a:gd name="adj1" fmla="val 19048"/>
              <a:gd name="adj2" fmla="val 50000"/>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0" name="Rectangle 9"/>
          <p:cNvSpPr/>
          <p:nvPr/>
        </p:nvSpPr>
        <p:spPr>
          <a:xfrm>
            <a:off x="5867400" y="3505200"/>
            <a:ext cx="825867" cy="461665"/>
          </a:xfrm>
          <a:prstGeom prst="rect">
            <a:avLst/>
          </a:prstGeom>
        </p:spPr>
        <p:txBody>
          <a:bodyPr wrap="none">
            <a:spAutoFit/>
          </a:bodyPr>
          <a:lstStyle/>
          <a:p>
            <a:r>
              <a:rPr lang="id-ID" dirty="0" smtClean="0">
                <a:solidFill>
                  <a:srgbClr val="FFFF00"/>
                </a:solidFill>
                <a:latin typeface="Arial Narrow"/>
              </a:rPr>
              <a:t> n = 4</a:t>
            </a:r>
            <a:endParaRPr lang="id-ID" dirty="0"/>
          </a:p>
        </p:txBody>
      </p:sp>
      <p:sp>
        <p:nvSpPr>
          <p:cNvPr id="11" name="Rectangle 10"/>
          <p:cNvSpPr/>
          <p:nvPr/>
        </p:nvSpPr>
        <p:spPr>
          <a:xfrm>
            <a:off x="760413" y="5638800"/>
            <a:ext cx="7926387" cy="461665"/>
          </a:xfrm>
          <a:prstGeom prst="rect">
            <a:avLst/>
          </a:prstGeom>
        </p:spPr>
        <p:txBody>
          <a:bodyPr wrap="square">
            <a:spAutoFit/>
          </a:bodyPr>
          <a:lstStyle/>
          <a:p>
            <a:pPr eaLnBrk="1" hangingPunct="1"/>
            <a:r>
              <a:rPr lang="en-US" dirty="0">
                <a:solidFill>
                  <a:srgbClr val="99FFCC"/>
                </a:solidFill>
              </a:rPr>
              <a:t>P</a:t>
            </a:r>
            <a:r>
              <a:rPr lang="id-ID" dirty="0">
                <a:solidFill>
                  <a:srgbClr val="99FFCC"/>
                </a:solidFill>
              </a:rPr>
              <a:t>ersamaan Trend Linear </a:t>
            </a:r>
            <a:r>
              <a:rPr lang="en-US" dirty="0" smtClean="0">
                <a:solidFill>
                  <a:srgbClr val="99FFCC"/>
                </a:solidFill>
              </a:rPr>
              <a:t>:</a:t>
            </a:r>
            <a:r>
              <a:rPr lang="id-ID" dirty="0" smtClean="0">
                <a:solidFill>
                  <a:srgbClr val="99FFCC"/>
                </a:solidFill>
              </a:rPr>
              <a:t> </a:t>
            </a:r>
            <a:r>
              <a:rPr lang="en-US" dirty="0" smtClean="0">
                <a:solidFill>
                  <a:srgbClr val="FFFF00"/>
                </a:solidFill>
              </a:rPr>
              <a:t>Y</a:t>
            </a:r>
            <a:r>
              <a:rPr lang="en-US" dirty="0">
                <a:solidFill>
                  <a:srgbClr val="FFFF00"/>
                </a:solidFill>
              </a:rPr>
              <a:t>’ = </a:t>
            </a:r>
            <a:r>
              <a:rPr lang="en-US" dirty="0" smtClean="0">
                <a:solidFill>
                  <a:srgbClr val="FFFF00"/>
                </a:solidFill>
              </a:rPr>
              <a:t>2</a:t>
            </a:r>
            <a:r>
              <a:rPr lang="id-ID" dirty="0" smtClean="0">
                <a:solidFill>
                  <a:srgbClr val="FFFF00"/>
                </a:solidFill>
              </a:rPr>
              <a:t>4</a:t>
            </a:r>
            <a:r>
              <a:rPr lang="en-US" dirty="0" smtClean="0">
                <a:solidFill>
                  <a:srgbClr val="FFFF00"/>
                </a:solidFill>
              </a:rPr>
              <a:t>2</a:t>
            </a:r>
            <a:r>
              <a:rPr lang="id-ID" dirty="0" smtClean="0">
                <a:solidFill>
                  <a:srgbClr val="FFFF00"/>
                </a:solidFill>
              </a:rPr>
              <a:t>06</a:t>
            </a:r>
            <a:r>
              <a:rPr lang="en-US" dirty="0" smtClean="0">
                <a:solidFill>
                  <a:srgbClr val="FFFF00"/>
                </a:solidFill>
              </a:rPr>
              <a:t>3.</a:t>
            </a:r>
            <a:r>
              <a:rPr lang="id-ID" dirty="0" smtClean="0">
                <a:solidFill>
                  <a:srgbClr val="FFFF00"/>
                </a:solidFill>
              </a:rPr>
              <a:t>4</a:t>
            </a:r>
            <a:r>
              <a:rPr lang="en-US" dirty="0" smtClean="0">
                <a:solidFill>
                  <a:srgbClr val="FFFF00"/>
                </a:solidFill>
              </a:rPr>
              <a:t> </a:t>
            </a:r>
            <a:r>
              <a:rPr lang="en-US" dirty="0">
                <a:solidFill>
                  <a:srgbClr val="FFFF00"/>
                </a:solidFill>
              </a:rPr>
              <a:t>+ </a:t>
            </a:r>
            <a:r>
              <a:rPr lang="en-US" dirty="0" smtClean="0">
                <a:solidFill>
                  <a:srgbClr val="FFFF00"/>
                </a:solidFill>
              </a:rPr>
              <a:t>22141.7</a:t>
            </a:r>
            <a:r>
              <a:rPr lang="id-ID" dirty="0" smtClean="0">
                <a:solidFill>
                  <a:srgbClr val="FFFF00"/>
                </a:solidFill>
              </a:rPr>
              <a:t>1</a:t>
            </a:r>
            <a:r>
              <a:rPr lang="en-US" dirty="0" smtClean="0">
                <a:solidFill>
                  <a:srgbClr val="FFFF00"/>
                </a:solidFill>
              </a:rPr>
              <a:t> </a:t>
            </a:r>
            <a:r>
              <a:rPr lang="en-US" dirty="0">
                <a:solidFill>
                  <a:srgbClr val="FFFF00"/>
                </a:solidFill>
              </a:rPr>
              <a:t>X</a:t>
            </a:r>
            <a:endParaRPr lang="en-GB" dirty="0">
              <a:solidFill>
                <a:srgbClr val="FFFF00"/>
              </a:solidFill>
            </a:endParaRPr>
          </a:p>
        </p:txBody>
      </p:sp>
      <p:sp>
        <p:nvSpPr>
          <p:cNvPr id="12" name="Rectangle 11"/>
          <p:cNvSpPr/>
          <p:nvPr/>
        </p:nvSpPr>
        <p:spPr>
          <a:xfrm>
            <a:off x="7086600" y="2967335"/>
            <a:ext cx="397866" cy="461665"/>
          </a:xfrm>
          <a:prstGeom prst="rect">
            <a:avLst/>
          </a:prstGeom>
        </p:spPr>
        <p:txBody>
          <a:bodyPr wrap="none">
            <a:spAutoFit/>
          </a:bodyPr>
          <a:lstStyle/>
          <a:p>
            <a:r>
              <a:rPr lang="id-ID" dirty="0" smtClean="0">
                <a:solidFill>
                  <a:srgbClr val="FF0000"/>
                </a:solidFill>
              </a:rPr>
              <a:t>a</a:t>
            </a:r>
            <a:r>
              <a:rPr lang="en-US" dirty="0" smtClean="0"/>
              <a:t> </a:t>
            </a:r>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44036"/>
                                        </p:tgtEl>
                                        <p:attrNameLst>
                                          <p:attrName>style.visibility</p:attrName>
                                        </p:attrNameLst>
                                      </p:cBhvr>
                                      <p:to>
                                        <p:strVal val="visible"/>
                                      </p:to>
                                    </p:set>
                                    <p:animEffect transition="in" filter="slide(fromLeft)">
                                      <p:cBhvr>
                                        <p:cTn id="7" dur="500"/>
                                        <p:tgtEl>
                                          <p:spTgt spid="4403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nodeType="clickEffect">
                                  <p:stCondLst>
                                    <p:cond delay="0"/>
                                  </p:stCondLst>
                                  <p:childTnLst>
                                    <p:set>
                                      <p:cBhvr>
                                        <p:cTn id="11" dur="1" fill="hold">
                                          <p:stCondLst>
                                            <p:cond delay="0"/>
                                          </p:stCondLst>
                                        </p:cTn>
                                        <p:tgtEl>
                                          <p:spTgt spid="44035"/>
                                        </p:tgtEl>
                                        <p:attrNameLst>
                                          <p:attrName>style.visibility</p:attrName>
                                        </p:attrNameLst>
                                      </p:cBhvr>
                                      <p:to>
                                        <p:strVal val="visible"/>
                                      </p:to>
                                    </p:set>
                                    <p:animEffect transition="in" filter="slide(fromLeft)">
                                      <p:cBhvr>
                                        <p:cTn id="12" dur="500"/>
                                        <p:tgtEl>
                                          <p:spTgt spid="44035"/>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44034"/>
                                        </p:tgtEl>
                                        <p:attrNameLst>
                                          <p:attrName>style.visibility</p:attrName>
                                        </p:attrNameLst>
                                      </p:cBhvr>
                                      <p:to>
                                        <p:strVal val="visible"/>
                                      </p:to>
                                    </p:set>
                                    <p:animEffect transition="in" filter="slide(fromLeft)">
                                      <p:cBhvr>
                                        <p:cTn id="17" dur="500"/>
                                        <p:tgtEl>
                                          <p:spTgt spid="44034"/>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slide(fromBottom)">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P spid="44036" grpId="0" autoUpdateAnimBg="0"/>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22B3ED9-4550-4C58-9579-395C54793CA5}"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21507"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21508" name="Slide Number Placeholder 4"/>
          <p:cNvSpPr>
            <a:spLocks noGrp="1"/>
          </p:cNvSpPr>
          <p:nvPr>
            <p:ph type="sldNum" sz="quarter" idx="12"/>
          </p:nvPr>
        </p:nvSpPr>
        <p:spPr>
          <a:xfrm>
            <a:off x="7924800" y="6324600"/>
            <a:ext cx="6096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5EB8E0F-04AD-4B9C-A52A-B77D29691FDE}" type="slidenum">
              <a:rPr lang="en-GB" sz="1400" smtClean="0">
                <a:latin typeface="Arial" panose="020B0604020202020204" pitchFamily="34" charset="0"/>
              </a:rPr>
              <a:t>22</a:t>
            </a:fld>
            <a:endParaRPr lang="en-GB" sz="1400" dirty="0" smtClean="0">
              <a:latin typeface="Arial" panose="020B0604020202020204" pitchFamily="34" charset="0"/>
            </a:endParaRPr>
          </a:p>
        </p:txBody>
      </p:sp>
      <p:sp>
        <p:nvSpPr>
          <p:cNvPr id="34818" name="Rectangle 2"/>
          <p:cNvSpPr>
            <a:spLocks noGrp="1" noChangeArrowheads="1"/>
          </p:cNvSpPr>
          <p:nvPr>
            <p:ph type="title"/>
          </p:nvPr>
        </p:nvSpPr>
        <p:spPr/>
        <p:txBody>
          <a:bodyPr/>
          <a:lstStyle/>
          <a:p>
            <a:pPr eaLnBrk="1" hangingPunct="1"/>
            <a:r>
              <a:rPr lang="en-AU" sz="4000" smtClean="0">
                <a:cs typeface="Times New Roman" panose="02020603050405020304" pitchFamily="18" charset="0"/>
              </a:rPr>
              <a:t>Ad. 3. METODE RATA-RATA BERGERAK</a:t>
            </a:r>
            <a:r>
              <a:rPr lang="en-GB" sz="4000" smtClean="0"/>
              <a:t> </a:t>
            </a:r>
          </a:p>
        </p:txBody>
      </p:sp>
      <p:sp>
        <p:nvSpPr>
          <p:cNvPr id="34819" name="Text Box 3"/>
          <p:cNvSpPr txBox="1">
            <a:spLocks noChangeArrowheads="1"/>
          </p:cNvSpPr>
          <p:nvPr/>
        </p:nvSpPr>
        <p:spPr bwMode="auto">
          <a:xfrm>
            <a:off x="593725" y="2098675"/>
            <a:ext cx="80930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a:cs typeface="Times New Roman" panose="02020603050405020304" pitchFamily="18" charset="0"/>
              </a:rPr>
              <a:t>Kalau data berkala sebanyak n = Y</a:t>
            </a:r>
            <a:r>
              <a:rPr lang="en-AU" baseline="-30000">
                <a:cs typeface="Times New Roman" panose="02020603050405020304" pitchFamily="18" charset="0"/>
              </a:rPr>
              <a:t>1</a:t>
            </a:r>
            <a:r>
              <a:rPr lang="en-AU">
                <a:cs typeface="Times New Roman" panose="02020603050405020304" pitchFamily="18" charset="0"/>
              </a:rPr>
              <a:t>, Y</a:t>
            </a:r>
            <a:r>
              <a:rPr lang="en-AU" baseline="-30000">
                <a:cs typeface="Times New Roman" panose="02020603050405020304" pitchFamily="18" charset="0"/>
              </a:rPr>
              <a:t>2</a:t>
            </a:r>
            <a:r>
              <a:rPr lang="en-AU">
                <a:cs typeface="Times New Roman" panose="02020603050405020304" pitchFamily="18" charset="0"/>
              </a:rPr>
              <a:t>, ………, Y</a:t>
            </a:r>
            <a:r>
              <a:rPr lang="en-AU" baseline="-30000">
                <a:cs typeface="Times New Roman" panose="02020603050405020304" pitchFamily="18" charset="0"/>
              </a:rPr>
              <a:t>n</a:t>
            </a:r>
            <a:r>
              <a:rPr lang="en-AU">
                <a:cs typeface="Times New Roman" panose="02020603050405020304" pitchFamily="18" charset="0"/>
              </a:rPr>
              <a:t> maka rata-rata bergerak n waktu merupakan urutan daripada rata-rata hitung sebagai berikut :</a:t>
            </a:r>
            <a:r>
              <a:rPr lang="en-GB"/>
              <a:t> </a:t>
            </a:r>
          </a:p>
        </p:txBody>
      </p:sp>
      <p:pic>
        <p:nvPicPr>
          <p:cNvPr id="348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962400"/>
            <a:ext cx="7924800" cy="1316038"/>
          </a:xfrm>
          <a:prstGeom prst="rect">
            <a:avLst/>
          </a:prstGeom>
          <a:solidFill>
            <a:srgbClr val="99FFCC"/>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dissolve">
                                      <p:cBhvr>
                                        <p:cTn id="7" dur="500"/>
                                        <p:tgtEl>
                                          <p:spTgt spid="3481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4819"/>
                                        </p:tgtEl>
                                        <p:attrNameLst>
                                          <p:attrName>style.visibility</p:attrName>
                                        </p:attrNameLst>
                                      </p:cBhvr>
                                      <p:to>
                                        <p:strVal val="visible"/>
                                      </p:to>
                                    </p:set>
                                    <p:animEffect transition="in" filter="dissolve">
                                      <p:cBhvr>
                                        <p:cTn id="12" dur="500"/>
                                        <p:tgtEl>
                                          <p:spTgt spid="3481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4820"/>
                                        </p:tgtEl>
                                        <p:attrNameLst>
                                          <p:attrName>style.visibility</p:attrName>
                                        </p:attrNameLst>
                                      </p:cBhvr>
                                      <p:to>
                                        <p:strVal val="visible"/>
                                      </p:to>
                                    </p:set>
                                    <p:animEffect transition="in" filter="dissolve">
                                      <p:cBhvr>
                                        <p:cTn id="17" dur="500"/>
                                        <p:tgtEl>
                                          <p:spTgt spid="34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autoUpdateAnimBg="0"/>
      <p:bldP spid="34819"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E5A57BF-D316-4D3D-98DC-8A5C4575C410}"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22531"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22532" name="Slide Number Placeholder 4"/>
          <p:cNvSpPr>
            <a:spLocks noGrp="1"/>
          </p:cNvSpPr>
          <p:nvPr>
            <p:ph type="sldNum" sz="quarter" idx="12"/>
          </p:nvPr>
        </p:nvSpPr>
        <p:spPr>
          <a:xfrm>
            <a:off x="8077200" y="6324600"/>
            <a:ext cx="4572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44AA0667-4DA7-4C75-B2B8-AFC7C86F82D8}" type="slidenum">
              <a:rPr lang="en-GB" sz="1400" smtClean="0">
                <a:latin typeface="Arial" panose="020B0604020202020204" pitchFamily="34" charset="0"/>
              </a:rPr>
              <a:t>23</a:t>
            </a:fld>
            <a:endParaRPr lang="en-GB" sz="1400" dirty="0" smtClean="0">
              <a:latin typeface="Arial" panose="020B0604020202020204" pitchFamily="34" charset="0"/>
            </a:endParaRPr>
          </a:p>
        </p:txBody>
      </p:sp>
      <p:sp>
        <p:nvSpPr>
          <p:cNvPr id="35842" name="Rectangle 2"/>
          <p:cNvSpPr>
            <a:spLocks noGrp="1" noChangeArrowheads="1"/>
          </p:cNvSpPr>
          <p:nvPr>
            <p:ph type="title"/>
          </p:nvPr>
        </p:nvSpPr>
        <p:spPr>
          <a:xfrm>
            <a:off x="685800" y="304800"/>
            <a:ext cx="7772400" cy="914400"/>
          </a:xfrm>
        </p:spPr>
        <p:txBody>
          <a:bodyPr/>
          <a:lstStyle/>
          <a:p>
            <a:pPr eaLnBrk="1" hangingPunct="1"/>
            <a:r>
              <a:rPr lang="en-US" dirty="0" smtClean="0"/>
              <a:t>CONTOH:</a:t>
            </a:r>
            <a:endParaRPr lang="en-GB" dirty="0" smtClean="0"/>
          </a:p>
        </p:txBody>
      </p:sp>
      <p:sp>
        <p:nvSpPr>
          <p:cNvPr id="35843" name="Text Box 3"/>
          <p:cNvSpPr txBox="1">
            <a:spLocks noChangeArrowheads="1"/>
          </p:cNvSpPr>
          <p:nvPr/>
        </p:nvSpPr>
        <p:spPr bwMode="auto">
          <a:xfrm>
            <a:off x="593725" y="1295400"/>
            <a:ext cx="58372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dirty="0" err="1">
                <a:solidFill>
                  <a:srgbClr val="FFFF00"/>
                </a:solidFill>
                <a:cs typeface="Times New Roman" panose="02020603050405020304" pitchFamily="18" charset="0"/>
              </a:rPr>
              <a:t>Hasil</a:t>
            </a:r>
            <a:r>
              <a:rPr lang="en-AU" dirty="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penjualan</a:t>
            </a:r>
            <a:r>
              <a:rPr lang="en-AU" dirty="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barang</a:t>
            </a:r>
            <a:r>
              <a:rPr lang="en-AU" dirty="0">
                <a:solidFill>
                  <a:srgbClr val="FFFF00"/>
                </a:solidFill>
                <a:cs typeface="Times New Roman" panose="02020603050405020304" pitchFamily="18" charset="0"/>
              </a:rPr>
              <a:t> "X" </a:t>
            </a:r>
            <a:r>
              <a:rPr lang="en-AU" dirty="0" err="1">
                <a:solidFill>
                  <a:srgbClr val="FFFF00"/>
                </a:solidFill>
                <a:cs typeface="Times New Roman" panose="02020603050405020304" pitchFamily="18" charset="0"/>
              </a:rPr>
              <a:t>tahun</a:t>
            </a:r>
            <a:r>
              <a:rPr lang="en-AU" dirty="0">
                <a:solidFill>
                  <a:srgbClr val="FFFF00"/>
                </a:solidFill>
                <a:cs typeface="Times New Roman" panose="02020603050405020304" pitchFamily="18" charset="0"/>
              </a:rPr>
              <a:t> 1980 - 1990</a:t>
            </a:r>
            <a:endParaRPr lang="en-GB" dirty="0">
              <a:solidFill>
                <a:srgbClr val="FFFF00"/>
              </a:solidFill>
            </a:endParaRPr>
          </a:p>
        </p:txBody>
      </p:sp>
      <p:pic>
        <p:nvPicPr>
          <p:cNvPr id="3584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1" y="1981200"/>
            <a:ext cx="82296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10" name="AutoShape 6"/>
          <p:cNvSpPr/>
          <p:nvPr/>
        </p:nvSpPr>
        <p:spPr bwMode="auto">
          <a:xfrm>
            <a:off x="2667000" y="2514600"/>
            <a:ext cx="685800" cy="1119116"/>
          </a:xfrm>
          <a:prstGeom prst="rightBrace">
            <a:avLst>
              <a:gd name="adj1" fmla="val 19048"/>
              <a:gd name="adj2" fmla="val 26829"/>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2" name="AutoShape 6"/>
          <p:cNvSpPr/>
          <p:nvPr/>
        </p:nvSpPr>
        <p:spPr bwMode="auto">
          <a:xfrm>
            <a:off x="2667000" y="2895600"/>
            <a:ext cx="1066800" cy="1119116"/>
          </a:xfrm>
          <a:prstGeom prst="rightBrace">
            <a:avLst>
              <a:gd name="adj1" fmla="val 19048"/>
              <a:gd name="adj2" fmla="val 26829"/>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box(in)">
                                      <p:cBhvr>
                                        <p:cTn id="7" dur="500"/>
                                        <p:tgtEl>
                                          <p:spTgt spid="3584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5843"/>
                                        </p:tgtEl>
                                        <p:attrNameLst>
                                          <p:attrName>style.visibility</p:attrName>
                                        </p:attrNameLst>
                                      </p:cBhvr>
                                      <p:to>
                                        <p:strVal val="visible"/>
                                      </p:to>
                                    </p:set>
                                    <p:animEffect transition="in" filter="box(in)">
                                      <p:cBhvr>
                                        <p:cTn id="12" dur="500"/>
                                        <p:tgtEl>
                                          <p:spTgt spid="3584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5845"/>
                                        </p:tgtEl>
                                        <p:attrNameLst>
                                          <p:attrName>style.visibility</p:attrName>
                                        </p:attrNameLst>
                                      </p:cBhvr>
                                      <p:to>
                                        <p:strVal val="visible"/>
                                      </p:to>
                                    </p:set>
                                    <p:animEffect transition="in" filter="box(in)">
                                      <p:cBhvr>
                                        <p:cTn id="17" dur="500"/>
                                        <p:tgtEl>
                                          <p:spTgt spid="35845"/>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lide(fromBottom)">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slide(fromBottom)">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autoUpdateAnimBg="0"/>
      <p:bldP spid="35843" grpId="0" autoUpdateAnimBg="0"/>
      <p:bldP spid="10" grpId="0" animBg="1"/>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732061C-8A98-426B-AA90-36D5A99A666D}"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23555"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23556" name="Slide Number Placeholder 4"/>
          <p:cNvSpPr>
            <a:spLocks noGrp="1"/>
          </p:cNvSpPr>
          <p:nvPr>
            <p:ph type="sldNum" sz="quarter" idx="12"/>
          </p:nvPr>
        </p:nvSpPr>
        <p:spPr>
          <a:xfrm>
            <a:off x="80010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4C9C341-5802-4778-999D-99B315D5557F}" type="slidenum">
              <a:rPr lang="en-GB" sz="1400" smtClean="0">
                <a:latin typeface="Arial" panose="020B0604020202020204" pitchFamily="34" charset="0"/>
              </a:rPr>
              <a:t>24</a:t>
            </a:fld>
            <a:endParaRPr lang="en-GB" sz="1400" dirty="0" smtClean="0">
              <a:latin typeface="Arial" panose="020B0604020202020204" pitchFamily="34" charset="0"/>
            </a:endParaRPr>
          </a:p>
        </p:txBody>
      </p:sp>
      <p:sp>
        <p:nvSpPr>
          <p:cNvPr id="36866" name="Rectangle 2"/>
          <p:cNvSpPr>
            <a:spLocks noGrp="1" noChangeArrowheads="1"/>
          </p:cNvSpPr>
          <p:nvPr>
            <p:ph type="title"/>
          </p:nvPr>
        </p:nvSpPr>
        <p:spPr/>
        <p:txBody>
          <a:bodyPr/>
          <a:lstStyle/>
          <a:p>
            <a:pPr eaLnBrk="1" hangingPunct="1"/>
            <a:r>
              <a:rPr lang="en-AU" dirty="0" smtClean="0">
                <a:cs typeface="Times New Roman" panose="02020603050405020304" pitchFamily="18" charset="0"/>
              </a:rPr>
              <a:t>Ad. 4. METODE KUADRAT TERKECIL (LEAST SQUARE)</a:t>
            </a:r>
            <a:r>
              <a:rPr lang="en-GB" dirty="0" smtClean="0"/>
              <a:t> </a:t>
            </a:r>
          </a:p>
        </p:txBody>
      </p:sp>
      <p:sp>
        <p:nvSpPr>
          <p:cNvPr id="36867" name="Text Box 3"/>
          <p:cNvSpPr txBox="1">
            <a:spLocks noChangeArrowheads="1"/>
          </p:cNvSpPr>
          <p:nvPr/>
        </p:nvSpPr>
        <p:spPr bwMode="auto">
          <a:xfrm>
            <a:off x="685800" y="2362200"/>
            <a:ext cx="8016875" cy="231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130000"/>
              </a:lnSpc>
            </a:pPr>
            <a:r>
              <a:rPr lang="en-AU" sz="2800">
                <a:solidFill>
                  <a:srgbClr val="FFFF00"/>
                </a:solidFill>
                <a:cs typeface="Times New Roman" panose="02020603050405020304" pitchFamily="18" charset="0"/>
              </a:rPr>
              <a:t>Metode kuadrat terkecil menghendaki agar jumlah kuadrat dari semua titik-titik vertikal (residu) antara titik-titik koordinat dan garis trend itu sendiri menjadi seminimal mungkin.</a:t>
            </a:r>
            <a:r>
              <a:rPr lang="en-GB" sz="2800">
                <a:solidFill>
                  <a:srgbClr val="FFFF00"/>
                </a:solidFill>
              </a:rPr>
              <a:t> </a:t>
            </a:r>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barn(inHorizontal)">
                                      <p:cBhvr>
                                        <p:cTn id="7" dur="500"/>
                                        <p:tgtEl>
                                          <p:spTgt spid="3686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6867"/>
                                        </p:tgtEl>
                                        <p:attrNameLst>
                                          <p:attrName>style.visibility</p:attrName>
                                        </p:attrNameLst>
                                      </p:cBhvr>
                                      <p:to>
                                        <p:strVal val="visible"/>
                                      </p:to>
                                    </p:set>
                                    <p:animEffect transition="in" filter="barn(inHorizontal)">
                                      <p:cBhvr>
                                        <p:cTn id="12" dur="500"/>
                                        <p:tgtEl>
                                          <p:spTgt spid="368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autoUpdateAnimBg="0"/>
      <p:bldP spid="36867"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456023B-2633-4029-8F9F-8A9CED02058F}"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24579"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24580" name="Slide Number Placeholder 4"/>
          <p:cNvSpPr>
            <a:spLocks noGrp="1"/>
          </p:cNvSpPr>
          <p:nvPr>
            <p:ph type="sldNum" sz="quarter" idx="12"/>
          </p:nvPr>
        </p:nvSpPr>
        <p:spPr>
          <a:xfrm>
            <a:off x="7924800" y="6324600"/>
            <a:ext cx="6096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DC6D6B9-89D5-45F4-95C8-1B501E319984}" type="slidenum">
              <a:rPr lang="en-GB" sz="1400" smtClean="0">
                <a:latin typeface="Arial" panose="020B0604020202020204" pitchFamily="34" charset="0"/>
              </a:rPr>
              <a:t>25</a:t>
            </a:fld>
            <a:endParaRPr lang="en-GB" sz="1400" dirty="0" smtClean="0">
              <a:latin typeface="Arial" panose="020B0604020202020204" pitchFamily="34" charset="0"/>
            </a:endParaRPr>
          </a:p>
        </p:txBody>
      </p:sp>
      <p:pic>
        <p:nvPicPr>
          <p:cNvPr id="45059" name="Picture 3"/>
          <p:cNvPicPr>
            <a:picLocks noChangeAspect="1" noChangeArrowheads="1"/>
          </p:cNvPicPr>
          <p:nvPr/>
        </p:nvPicPr>
        <p:blipFill>
          <a:blip r:embed="rId2">
            <a:extLst>
              <a:ext uri="{28A0092B-C50C-407E-A947-70E740481C1C}">
                <a14:useLocalDpi xmlns:a14="http://schemas.microsoft.com/office/drawing/2010/main" val="0"/>
              </a:ext>
            </a:extLst>
          </a:blip>
          <a:srcRect l="5000" t="33333" r="41251" b="21667"/>
          <a:stretch>
            <a:fillRect/>
          </a:stretch>
        </p:blipFill>
        <p:spPr bwMode="auto">
          <a:xfrm>
            <a:off x="1828800" y="1828800"/>
            <a:ext cx="4876800" cy="306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5060" name="Text Box 4"/>
          <p:cNvSpPr txBox="1">
            <a:spLocks noChangeArrowheads="1"/>
          </p:cNvSpPr>
          <p:nvPr/>
        </p:nvSpPr>
        <p:spPr bwMode="auto">
          <a:xfrm>
            <a:off x="1050925" y="52228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p>
        </p:txBody>
      </p:sp>
      <p:sp>
        <p:nvSpPr>
          <p:cNvPr id="45062" name="Text Box 6"/>
          <p:cNvSpPr txBox="1">
            <a:spLocks noChangeArrowheads="1"/>
          </p:cNvSpPr>
          <p:nvPr/>
        </p:nvSpPr>
        <p:spPr bwMode="auto">
          <a:xfrm>
            <a:off x="898525" y="5146675"/>
            <a:ext cx="80946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a:solidFill>
                  <a:srgbClr val="CC99FF"/>
                </a:solidFill>
                <a:cs typeface="Times New Roman" panose="02020603050405020304" pitchFamily="18" charset="0"/>
              </a:rPr>
              <a:t>Secara matematika :</a:t>
            </a:r>
          </a:p>
          <a:p>
            <a:pPr eaLnBrk="1" hangingPunct="1"/>
            <a:r>
              <a:rPr lang="en-AU">
                <a:solidFill>
                  <a:srgbClr val="FFFF00"/>
                </a:solidFill>
                <a:cs typeface="Times New Roman" panose="02020603050405020304" pitchFamily="18" charset="0"/>
                <a:sym typeface="Symbol" panose="05050102010706020507" pitchFamily="18" charset="2"/>
              </a:rPr>
              <a:t></a:t>
            </a:r>
            <a:r>
              <a:rPr lang="en-AU">
                <a:solidFill>
                  <a:srgbClr val="FFFF00"/>
                </a:solidFill>
                <a:cs typeface="Times New Roman" panose="02020603050405020304" pitchFamily="18" charset="0"/>
              </a:rPr>
              <a:t> d</a:t>
            </a:r>
            <a:r>
              <a:rPr lang="en-AU" baseline="-30000">
                <a:solidFill>
                  <a:srgbClr val="FFFF00"/>
                </a:solidFill>
                <a:cs typeface="Times New Roman" panose="02020603050405020304" pitchFamily="18" charset="0"/>
              </a:rPr>
              <a:t>i</a:t>
            </a:r>
            <a:r>
              <a:rPr lang="en-AU" baseline="30000">
                <a:solidFill>
                  <a:srgbClr val="FFFF00"/>
                </a:solidFill>
                <a:cs typeface="Times New Roman" panose="02020603050405020304" pitchFamily="18" charset="0"/>
              </a:rPr>
              <a:t>2</a:t>
            </a:r>
            <a:r>
              <a:rPr lang="en-AU">
                <a:solidFill>
                  <a:srgbClr val="FFFF00"/>
                </a:solidFill>
                <a:cs typeface="Times New Roman" panose="02020603050405020304" pitchFamily="18" charset="0"/>
              </a:rPr>
              <a:t> = </a:t>
            </a:r>
            <a:r>
              <a:rPr lang="en-AU">
                <a:solidFill>
                  <a:srgbClr val="FFFF00"/>
                </a:solidFill>
                <a:cs typeface="Times New Roman" panose="02020603050405020304" pitchFamily="18" charset="0"/>
                <a:sym typeface="Symbol" panose="05050102010706020507" pitchFamily="18" charset="2"/>
              </a:rPr>
              <a:t></a:t>
            </a:r>
            <a:r>
              <a:rPr lang="en-AU">
                <a:solidFill>
                  <a:srgbClr val="FFFF00"/>
                </a:solidFill>
                <a:cs typeface="Times New Roman" panose="02020603050405020304" pitchFamily="18" charset="0"/>
              </a:rPr>
              <a:t> (Y</a:t>
            </a:r>
            <a:r>
              <a:rPr lang="en-AU" baseline="-30000">
                <a:solidFill>
                  <a:srgbClr val="FFFF00"/>
                </a:solidFill>
                <a:cs typeface="Times New Roman" panose="02020603050405020304" pitchFamily="18" charset="0"/>
              </a:rPr>
              <a:t>i</a:t>
            </a:r>
            <a:r>
              <a:rPr lang="en-AU">
                <a:solidFill>
                  <a:srgbClr val="FFFF00"/>
                </a:solidFill>
                <a:cs typeface="Times New Roman" panose="02020603050405020304" pitchFamily="18" charset="0"/>
              </a:rPr>
              <a:t> - Y</a:t>
            </a:r>
            <a:r>
              <a:rPr lang="en-AU" baseline="-30000">
                <a:solidFill>
                  <a:srgbClr val="FFFF00"/>
                </a:solidFill>
                <a:cs typeface="Times New Roman" panose="02020603050405020304" pitchFamily="18" charset="0"/>
              </a:rPr>
              <a:t>i</a:t>
            </a:r>
            <a:r>
              <a:rPr lang="en-AU">
                <a:solidFill>
                  <a:srgbClr val="FFFF00"/>
                </a:solidFill>
                <a:cs typeface="Times New Roman" panose="02020603050405020304" pitchFamily="18" charset="0"/>
              </a:rPr>
              <a:t>')</a:t>
            </a:r>
            <a:r>
              <a:rPr lang="en-AU" baseline="30000">
                <a:solidFill>
                  <a:srgbClr val="FFFF00"/>
                </a:solidFill>
                <a:cs typeface="Times New Roman" panose="02020603050405020304" pitchFamily="18" charset="0"/>
              </a:rPr>
              <a:t>2</a:t>
            </a:r>
            <a:r>
              <a:rPr lang="en-AU">
                <a:solidFill>
                  <a:srgbClr val="FFFF00"/>
                </a:solidFill>
                <a:cs typeface="Times New Roman" panose="02020603050405020304" pitchFamily="18" charset="0"/>
              </a:rPr>
              <a:t> = minimum      ;  d</a:t>
            </a:r>
            <a:r>
              <a:rPr lang="en-AU" baseline="-30000">
                <a:solidFill>
                  <a:srgbClr val="FFFF00"/>
                </a:solidFill>
                <a:cs typeface="Times New Roman" panose="02020603050405020304" pitchFamily="18" charset="0"/>
              </a:rPr>
              <a:t>i</a:t>
            </a:r>
            <a:r>
              <a:rPr lang="en-AU">
                <a:solidFill>
                  <a:srgbClr val="FFFF00"/>
                </a:solidFill>
                <a:cs typeface="Times New Roman" panose="02020603050405020304" pitchFamily="18" charset="0"/>
              </a:rPr>
              <a:t> = deviasi (beda) = residu</a:t>
            </a:r>
            <a:endParaRPr lang="en-GB">
              <a:solidFill>
                <a:srgbClr val="FFFF00"/>
              </a:solidFill>
            </a:endParaRPr>
          </a:p>
        </p:txBody>
      </p:sp>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45059"/>
                                        </p:tgtEl>
                                        <p:attrNameLst>
                                          <p:attrName>style.visibility</p:attrName>
                                        </p:attrNameLst>
                                      </p:cBhvr>
                                      <p:to>
                                        <p:strVal val="visible"/>
                                      </p:to>
                                    </p:set>
                                    <p:animEffect transition="in" filter="strips(downLeft)">
                                      <p:cBhvr>
                                        <p:cTn id="7" dur="500"/>
                                        <p:tgtEl>
                                          <p:spTgt spid="4505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nodePh="1">
                                  <p:stCondLst>
                                    <p:cond delay="0"/>
                                  </p:stCondLst>
                                  <p:endCondLst>
                                    <p:cond evt="begin" delay="0">
                                      <p:tn val="10"/>
                                    </p:cond>
                                  </p:endCondLst>
                                  <p:childTnLst>
                                    <p:set>
                                      <p:cBhvr>
                                        <p:cTn id="11" dur="1" fill="hold">
                                          <p:stCondLst>
                                            <p:cond delay="0"/>
                                          </p:stCondLst>
                                        </p:cTn>
                                        <p:tgtEl>
                                          <p:spTgt spid="45060"/>
                                        </p:tgtEl>
                                        <p:attrNameLst>
                                          <p:attrName>style.visibility</p:attrName>
                                        </p:attrNameLst>
                                      </p:cBhvr>
                                      <p:to>
                                        <p:strVal val="visible"/>
                                      </p:to>
                                    </p:set>
                                    <p:animEffect transition="in" filter="strips(downLeft)">
                                      <p:cBhvr>
                                        <p:cTn id="12" dur="500"/>
                                        <p:tgtEl>
                                          <p:spTgt spid="45060"/>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45062"/>
                                        </p:tgtEl>
                                        <p:attrNameLst>
                                          <p:attrName>style.visibility</p:attrName>
                                        </p:attrNameLst>
                                      </p:cBhvr>
                                      <p:to>
                                        <p:strVal val="visible"/>
                                      </p:to>
                                    </p:set>
                                    <p:animEffect transition="in" filter="strips(downLeft)">
                                      <p:cBhvr>
                                        <p:cTn id="17" dur="500"/>
                                        <p:tgtEl>
                                          <p:spTgt spid="450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0" grpId="0" autoUpdateAnimBg="0"/>
      <p:bldP spid="45062"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625E2A72-213F-40E4-A029-813BA950C6FC}"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25603"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25604" name="Slide Number Placeholder 4"/>
          <p:cNvSpPr>
            <a:spLocks noGrp="1"/>
          </p:cNvSpPr>
          <p:nvPr>
            <p:ph type="sldNum" sz="quarter" idx="12"/>
          </p:nvPr>
        </p:nvSpPr>
        <p:spPr>
          <a:xfrm>
            <a:off x="7924800" y="6324600"/>
            <a:ext cx="6096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0628A7C-1994-494A-A3A3-83BE2875B2C6}" type="slidenum">
              <a:rPr lang="en-GB" sz="1400" smtClean="0">
                <a:latin typeface="Arial" panose="020B0604020202020204" pitchFamily="34" charset="0"/>
              </a:rPr>
              <a:t>26</a:t>
            </a:fld>
            <a:endParaRPr lang="en-GB" sz="1400" dirty="0" smtClean="0">
              <a:latin typeface="Arial" panose="020B0604020202020204" pitchFamily="34" charset="0"/>
            </a:endParaRPr>
          </a:p>
        </p:txBody>
      </p:sp>
      <p:sp>
        <p:nvSpPr>
          <p:cNvPr id="46082" name="Rectangle 2"/>
          <p:cNvSpPr>
            <a:spLocks noGrp="1" noChangeArrowheads="1"/>
          </p:cNvSpPr>
          <p:nvPr>
            <p:ph type="title"/>
          </p:nvPr>
        </p:nvSpPr>
        <p:spPr/>
        <p:txBody>
          <a:bodyPr/>
          <a:lstStyle/>
          <a:p>
            <a:pPr eaLnBrk="1" hangingPunct="1"/>
            <a:r>
              <a:rPr lang="en-AU" smtClean="0">
                <a:cs typeface="Times New Roman" panose="02020603050405020304" pitchFamily="18" charset="0"/>
              </a:rPr>
              <a:t>Persamaan garis trend :</a:t>
            </a:r>
            <a:endParaRPr lang="en-GB" smtClean="0">
              <a:cs typeface="Times New Roman" panose="02020603050405020304" pitchFamily="18" charset="0"/>
            </a:endParaRPr>
          </a:p>
        </p:txBody>
      </p:sp>
      <p:sp>
        <p:nvSpPr>
          <p:cNvPr id="46083" name="Text Box 3"/>
          <p:cNvSpPr txBox="1">
            <a:spLocks noChangeArrowheads="1"/>
          </p:cNvSpPr>
          <p:nvPr/>
        </p:nvSpPr>
        <p:spPr bwMode="auto">
          <a:xfrm>
            <a:off x="3200400" y="2438400"/>
            <a:ext cx="272061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sz="4000" dirty="0">
                <a:solidFill>
                  <a:srgbClr val="FFFF00"/>
                </a:solidFill>
                <a:cs typeface="Times New Roman" panose="02020603050405020304" pitchFamily="18" charset="0"/>
              </a:rPr>
              <a:t>Y' = a + </a:t>
            </a:r>
            <a:r>
              <a:rPr lang="en-AU" sz="4000" dirty="0" smtClean="0">
                <a:solidFill>
                  <a:srgbClr val="FFFF00"/>
                </a:solidFill>
                <a:cs typeface="Times New Roman" panose="02020603050405020304" pitchFamily="18" charset="0"/>
              </a:rPr>
              <a:t>b</a:t>
            </a:r>
            <a:r>
              <a:rPr lang="id-ID" sz="4000" dirty="0" smtClean="0">
                <a:solidFill>
                  <a:srgbClr val="FFFF00"/>
                </a:solidFill>
                <a:cs typeface="Times New Roman" panose="02020603050405020304" pitchFamily="18" charset="0"/>
              </a:rPr>
              <a:t>.U</a:t>
            </a:r>
            <a:endParaRPr lang="en-GB" sz="4000" dirty="0">
              <a:solidFill>
                <a:srgbClr val="FFFF00"/>
              </a:solidFill>
            </a:endParaRPr>
          </a:p>
        </p:txBody>
      </p:sp>
      <p:sp>
        <p:nvSpPr>
          <p:cNvPr id="46084" name="Text Box 4"/>
          <p:cNvSpPr txBox="1">
            <a:spLocks noChangeArrowheads="1"/>
          </p:cNvSpPr>
          <p:nvPr/>
        </p:nvSpPr>
        <p:spPr bwMode="auto">
          <a:xfrm>
            <a:off x="533400" y="2971800"/>
            <a:ext cx="1131888" cy="3013075"/>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a:cs typeface="Times New Roman" panose="02020603050405020304" pitchFamily="18" charset="0"/>
              </a:rPr>
              <a:t>Dengan</a:t>
            </a:r>
          </a:p>
          <a:p>
            <a:pPr eaLnBrk="1" hangingPunct="1"/>
            <a:r>
              <a:rPr lang="en-AU">
                <a:cs typeface="Times New Roman" panose="02020603050405020304" pitchFamily="18" charset="0"/>
              </a:rPr>
              <a:t> </a:t>
            </a:r>
          </a:p>
          <a:p>
            <a:pPr eaLnBrk="1" hangingPunct="1"/>
            <a:endParaRPr lang="en-AU">
              <a:cs typeface="Times New Roman" panose="02020603050405020304" pitchFamily="18" charset="0"/>
            </a:endParaRPr>
          </a:p>
          <a:p>
            <a:pPr eaLnBrk="1" hangingPunct="1"/>
            <a:r>
              <a:rPr lang="en-AU">
                <a:cs typeface="Times New Roman" panose="02020603050405020304" pitchFamily="18" charset="0"/>
              </a:rPr>
              <a:t>a = </a:t>
            </a:r>
          </a:p>
          <a:p>
            <a:pPr eaLnBrk="1" hangingPunct="1"/>
            <a:endParaRPr lang="en-AU">
              <a:cs typeface="Times New Roman" panose="02020603050405020304" pitchFamily="18" charset="0"/>
            </a:endParaRPr>
          </a:p>
          <a:p>
            <a:pPr eaLnBrk="1" hangingPunct="1"/>
            <a:endParaRPr lang="en-AU">
              <a:cs typeface="Times New Roman" panose="02020603050405020304" pitchFamily="18" charset="0"/>
            </a:endParaRPr>
          </a:p>
          <a:p>
            <a:pPr eaLnBrk="1" hangingPunct="1"/>
            <a:r>
              <a:rPr lang="en-AU">
                <a:cs typeface="Times New Roman" panose="02020603050405020304" pitchFamily="18" charset="0"/>
              </a:rPr>
              <a:t>b = </a:t>
            </a:r>
          </a:p>
          <a:p>
            <a:pPr eaLnBrk="1" hangingPunct="1"/>
            <a:endParaRPr lang="en-GB"/>
          </a:p>
        </p:txBody>
      </p:sp>
      <p:graphicFrame>
        <p:nvGraphicFramePr>
          <p:cNvPr id="46087" name="Object 7"/>
          <p:cNvGraphicFramePr>
            <a:graphicFrameLocks noChangeAspect="1"/>
          </p:cNvGraphicFramePr>
          <p:nvPr/>
        </p:nvGraphicFramePr>
        <p:xfrm>
          <a:off x="1158875" y="3768725"/>
          <a:ext cx="873125" cy="1042988"/>
        </p:xfrm>
        <a:graphic>
          <a:graphicData uri="http://schemas.openxmlformats.org/presentationml/2006/ole">
            <mc:AlternateContent xmlns:mc="http://schemas.openxmlformats.org/markup-compatibility/2006">
              <mc:Choice xmlns:v="urn:schemas-microsoft-com:vml" Requires="v">
                <p:oleObj spid="_x0000_s25673" r:id="rId3" imgW="342900" imgH="405765" progId="Equation.3">
                  <p:embed/>
                </p:oleObj>
              </mc:Choice>
              <mc:Fallback>
                <p:oleObj r:id="rId3" imgW="342900" imgH="405765"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8875" y="3768725"/>
                        <a:ext cx="873125" cy="1042988"/>
                      </a:xfrm>
                      <a:prstGeom prst="rect">
                        <a:avLst/>
                      </a:prstGeom>
                      <a:solidFill>
                        <a:srgbClr val="99FFCC"/>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090" name="Rectangle 10"/>
          <p:cNvSpPr>
            <a:spLocks noChangeArrowheads="1"/>
          </p:cNvSpPr>
          <p:nvPr/>
        </p:nvSpPr>
        <p:spPr bwMode="auto">
          <a:xfrm>
            <a:off x="4343400"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id-ID"/>
          </a:p>
        </p:txBody>
      </p:sp>
      <p:graphicFrame>
        <p:nvGraphicFramePr>
          <p:cNvPr id="46089" name="Object 9"/>
          <p:cNvGraphicFramePr>
            <a:graphicFrameLocks noChangeAspect="1"/>
          </p:cNvGraphicFramePr>
          <p:nvPr/>
        </p:nvGraphicFramePr>
        <p:xfrm>
          <a:off x="1158875" y="4911725"/>
          <a:ext cx="1066800" cy="1044575"/>
        </p:xfrm>
        <a:graphic>
          <a:graphicData uri="http://schemas.openxmlformats.org/presentationml/2006/ole">
            <mc:AlternateContent xmlns:mc="http://schemas.openxmlformats.org/markup-compatibility/2006">
              <mc:Choice xmlns:v="urn:schemas-microsoft-com:vml" Requires="v">
                <p:oleObj spid="_x0000_s25674" r:id="rId5" imgW="457200" imgH="444500" progId="Equation.3">
                  <p:embed/>
                </p:oleObj>
              </mc:Choice>
              <mc:Fallback>
                <p:oleObj r:id="rId5" imgW="457200" imgH="444500" progId="Equation.3">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58875" y="4911725"/>
                        <a:ext cx="1066800" cy="1044575"/>
                      </a:xfrm>
                      <a:prstGeom prst="rect">
                        <a:avLst/>
                      </a:prstGeom>
                      <a:solidFill>
                        <a:srgbClr val="99FFCC"/>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091" name="Text Box 11"/>
          <p:cNvSpPr txBox="1">
            <a:spLocks noChangeArrowheads="1"/>
          </p:cNvSpPr>
          <p:nvPr/>
        </p:nvSpPr>
        <p:spPr bwMode="auto">
          <a:xfrm>
            <a:off x="2641670" y="4114800"/>
            <a:ext cx="590738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dirty="0" smtClean="0">
                <a:solidFill>
                  <a:srgbClr val="FFFF00"/>
                </a:solidFill>
                <a:cs typeface="Times New Roman" panose="02020603050405020304" pitchFamily="18" charset="0"/>
              </a:rPr>
              <a:t>U </a:t>
            </a:r>
            <a:r>
              <a:rPr lang="en-AU" dirty="0" err="1">
                <a:solidFill>
                  <a:srgbClr val="FFFF00"/>
                </a:solidFill>
                <a:cs typeface="Times New Roman" panose="02020603050405020304" pitchFamily="18" charset="0"/>
              </a:rPr>
              <a:t>pada</a:t>
            </a:r>
            <a:r>
              <a:rPr lang="en-AU" dirty="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periode</a:t>
            </a:r>
            <a:r>
              <a:rPr lang="en-AU" dirty="0">
                <a:solidFill>
                  <a:srgbClr val="FFFF00"/>
                </a:solidFill>
                <a:cs typeface="Times New Roman" panose="02020603050405020304" pitchFamily="18" charset="0"/>
              </a:rPr>
              <a:t> </a:t>
            </a:r>
            <a:r>
              <a:rPr lang="en-AU" dirty="0" err="1" smtClean="0">
                <a:solidFill>
                  <a:srgbClr val="FFFF00"/>
                </a:solidFill>
                <a:cs typeface="Times New Roman" panose="02020603050405020304" pitchFamily="18" charset="0"/>
              </a:rPr>
              <a:t>tahun</a:t>
            </a:r>
            <a:r>
              <a:rPr lang="en-AU" dirty="0" smtClean="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ganjil</a:t>
            </a:r>
            <a:r>
              <a:rPr lang="en-AU" dirty="0">
                <a:solidFill>
                  <a:srgbClr val="FFFF00"/>
                </a:solidFill>
                <a:cs typeface="Times New Roman" panose="02020603050405020304" pitchFamily="18" charset="0"/>
              </a:rPr>
              <a:t> = 1 </a:t>
            </a:r>
            <a:r>
              <a:rPr lang="en-AU" dirty="0" err="1">
                <a:solidFill>
                  <a:srgbClr val="FFFF00"/>
                </a:solidFill>
                <a:cs typeface="Times New Roman" panose="02020603050405020304" pitchFamily="18" charset="0"/>
              </a:rPr>
              <a:t>tahun</a:t>
            </a:r>
            <a:endParaRPr lang="en-AU" dirty="0">
              <a:solidFill>
                <a:srgbClr val="FFFF00"/>
              </a:solidFill>
              <a:cs typeface="Times New Roman" panose="02020603050405020304" pitchFamily="18" charset="0"/>
            </a:endParaRPr>
          </a:p>
          <a:p>
            <a:pPr eaLnBrk="1" hangingPunct="1"/>
            <a:r>
              <a:rPr lang="en-AU" dirty="0" smtClean="0">
                <a:solidFill>
                  <a:srgbClr val="FFFF00"/>
                </a:solidFill>
                <a:cs typeface="Times New Roman" panose="02020603050405020304" pitchFamily="18" charset="0"/>
              </a:rPr>
              <a:t>U </a:t>
            </a:r>
            <a:r>
              <a:rPr lang="en-AU" dirty="0" err="1">
                <a:solidFill>
                  <a:srgbClr val="FFFF00"/>
                </a:solidFill>
                <a:cs typeface="Times New Roman" panose="02020603050405020304" pitchFamily="18" charset="0"/>
              </a:rPr>
              <a:t>pada</a:t>
            </a:r>
            <a:r>
              <a:rPr lang="en-AU" dirty="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periode</a:t>
            </a:r>
            <a:r>
              <a:rPr lang="en-AU" dirty="0">
                <a:solidFill>
                  <a:srgbClr val="FFFF00"/>
                </a:solidFill>
                <a:cs typeface="Times New Roman" panose="02020603050405020304" pitchFamily="18" charset="0"/>
              </a:rPr>
              <a:t> </a:t>
            </a:r>
            <a:r>
              <a:rPr lang="en-AU" dirty="0" err="1" smtClean="0">
                <a:solidFill>
                  <a:srgbClr val="FFFF00"/>
                </a:solidFill>
                <a:cs typeface="Times New Roman" panose="02020603050405020304" pitchFamily="18" charset="0"/>
              </a:rPr>
              <a:t>tahun</a:t>
            </a:r>
            <a:r>
              <a:rPr lang="en-AU" dirty="0" smtClean="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genap</a:t>
            </a:r>
            <a:r>
              <a:rPr lang="en-AU" dirty="0">
                <a:solidFill>
                  <a:srgbClr val="FFFF00"/>
                </a:solidFill>
                <a:cs typeface="Times New Roman" panose="02020603050405020304" pitchFamily="18" charset="0"/>
              </a:rPr>
              <a:t> = </a:t>
            </a:r>
            <a:r>
              <a:rPr lang="en-AU" dirty="0" err="1">
                <a:solidFill>
                  <a:srgbClr val="FFFF00"/>
                </a:solidFill>
                <a:cs typeface="Times New Roman" panose="02020603050405020304" pitchFamily="18" charset="0"/>
              </a:rPr>
              <a:t>tengah</a:t>
            </a:r>
            <a:r>
              <a:rPr lang="en-AU" dirty="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tahunan</a:t>
            </a:r>
            <a:r>
              <a:rPr lang="en-GB" dirty="0">
                <a:solidFill>
                  <a:srgbClr val="FFFF00"/>
                </a:solidFill>
              </a:rPr>
              <a:t> </a:t>
            </a:r>
          </a:p>
        </p:txBody>
      </p:sp>
      <p:sp>
        <p:nvSpPr>
          <p:cNvPr id="13" name="Rectangle 12"/>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p:cTn id="7" dur="500" fill="hold"/>
                                        <p:tgtEl>
                                          <p:spTgt spid="46082"/>
                                        </p:tgtEl>
                                        <p:attrNameLst>
                                          <p:attrName>ppt_w</p:attrName>
                                        </p:attrNameLst>
                                      </p:cBhvr>
                                      <p:tavLst>
                                        <p:tav tm="0">
                                          <p:val>
                                            <p:fltVal val="0"/>
                                          </p:val>
                                        </p:tav>
                                        <p:tav tm="100000">
                                          <p:val>
                                            <p:strVal val="#ppt_w"/>
                                          </p:val>
                                        </p:tav>
                                      </p:tavLst>
                                    </p:anim>
                                    <p:anim calcmode="lin" valueType="num">
                                      <p:cBhvr>
                                        <p:cTn id="8" dur="500" fill="hold"/>
                                        <p:tgtEl>
                                          <p:spTgt spid="4608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46083"/>
                                        </p:tgtEl>
                                        <p:attrNameLst>
                                          <p:attrName>style.visibility</p:attrName>
                                        </p:attrNameLst>
                                      </p:cBhvr>
                                      <p:to>
                                        <p:strVal val="visible"/>
                                      </p:to>
                                    </p:set>
                                    <p:anim calcmode="lin" valueType="num">
                                      <p:cBhvr>
                                        <p:cTn id="13" dur="500" fill="hold"/>
                                        <p:tgtEl>
                                          <p:spTgt spid="46083"/>
                                        </p:tgtEl>
                                        <p:attrNameLst>
                                          <p:attrName>ppt_w</p:attrName>
                                        </p:attrNameLst>
                                      </p:cBhvr>
                                      <p:tavLst>
                                        <p:tav tm="0">
                                          <p:val>
                                            <p:fltVal val="0"/>
                                          </p:val>
                                        </p:tav>
                                        <p:tav tm="100000">
                                          <p:val>
                                            <p:strVal val="#ppt_w"/>
                                          </p:val>
                                        </p:tav>
                                      </p:tavLst>
                                    </p:anim>
                                    <p:anim calcmode="lin" valueType="num">
                                      <p:cBhvr>
                                        <p:cTn id="14" dur="500" fill="hold"/>
                                        <p:tgtEl>
                                          <p:spTgt spid="46083"/>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46084"/>
                                        </p:tgtEl>
                                        <p:attrNameLst>
                                          <p:attrName>style.visibility</p:attrName>
                                        </p:attrNameLst>
                                      </p:cBhvr>
                                      <p:to>
                                        <p:strVal val="visible"/>
                                      </p:to>
                                    </p:set>
                                    <p:anim calcmode="lin" valueType="num">
                                      <p:cBhvr>
                                        <p:cTn id="19" dur="500" fill="hold"/>
                                        <p:tgtEl>
                                          <p:spTgt spid="46084"/>
                                        </p:tgtEl>
                                        <p:attrNameLst>
                                          <p:attrName>ppt_w</p:attrName>
                                        </p:attrNameLst>
                                      </p:cBhvr>
                                      <p:tavLst>
                                        <p:tav tm="0">
                                          <p:val>
                                            <p:fltVal val="0"/>
                                          </p:val>
                                        </p:tav>
                                        <p:tav tm="100000">
                                          <p:val>
                                            <p:strVal val="#ppt_w"/>
                                          </p:val>
                                        </p:tav>
                                      </p:tavLst>
                                    </p:anim>
                                    <p:anim calcmode="lin" valueType="num">
                                      <p:cBhvr>
                                        <p:cTn id="20" dur="500" fill="hold"/>
                                        <p:tgtEl>
                                          <p:spTgt spid="46084"/>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nodeType="clickEffect">
                                  <p:stCondLst>
                                    <p:cond delay="0"/>
                                  </p:stCondLst>
                                  <p:childTnLst>
                                    <p:set>
                                      <p:cBhvr>
                                        <p:cTn id="24" dur="1" fill="hold">
                                          <p:stCondLst>
                                            <p:cond delay="0"/>
                                          </p:stCondLst>
                                        </p:cTn>
                                        <p:tgtEl>
                                          <p:spTgt spid="46087"/>
                                        </p:tgtEl>
                                        <p:attrNameLst>
                                          <p:attrName>style.visibility</p:attrName>
                                        </p:attrNameLst>
                                      </p:cBhvr>
                                      <p:to>
                                        <p:strVal val="visible"/>
                                      </p:to>
                                    </p:set>
                                    <p:anim calcmode="lin" valueType="num">
                                      <p:cBhvr>
                                        <p:cTn id="25" dur="500" fill="hold"/>
                                        <p:tgtEl>
                                          <p:spTgt spid="46087"/>
                                        </p:tgtEl>
                                        <p:attrNameLst>
                                          <p:attrName>ppt_w</p:attrName>
                                        </p:attrNameLst>
                                      </p:cBhvr>
                                      <p:tavLst>
                                        <p:tav tm="0">
                                          <p:val>
                                            <p:fltVal val="0"/>
                                          </p:val>
                                        </p:tav>
                                        <p:tav tm="100000">
                                          <p:val>
                                            <p:strVal val="#ppt_w"/>
                                          </p:val>
                                        </p:tav>
                                      </p:tavLst>
                                    </p:anim>
                                    <p:anim calcmode="lin" valueType="num">
                                      <p:cBhvr>
                                        <p:cTn id="26" dur="500" fill="hold"/>
                                        <p:tgtEl>
                                          <p:spTgt spid="46087"/>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nodePh="1">
                                  <p:stCondLst>
                                    <p:cond delay="0"/>
                                  </p:stCondLst>
                                  <p:endCondLst>
                                    <p:cond evt="begin" delay="0">
                                      <p:tn val="29"/>
                                    </p:cond>
                                  </p:endCondLst>
                                  <p:childTnLst>
                                    <p:set>
                                      <p:cBhvr>
                                        <p:cTn id="30" dur="1" fill="hold">
                                          <p:stCondLst>
                                            <p:cond delay="0"/>
                                          </p:stCondLst>
                                        </p:cTn>
                                        <p:tgtEl>
                                          <p:spTgt spid="46090"/>
                                        </p:tgtEl>
                                        <p:attrNameLst>
                                          <p:attrName>style.visibility</p:attrName>
                                        </p:attrNameLst>
                                      </p:cBhvr>
                                      <p:to>
                                        <p:strVal val="visible"/>
                                      </p:to>
                                    </p:set>
                                    <p:anim calcmode="lin" valueType="num">
                                      <p:cBhvr>
                                        <p:cTn id="31" dur="500" fill="hold"/>
                                        <p:tgtEl>
                                          <p:spTgt spid="46090"/>
                                        </p:tgtEl>
                                        <p:attrNameLst>
                                          <p:attrName>ppt_w</p:attrName>
                                        </p:attrNameLst>
                                      </p:cBhvr>
                                      <p:tavLst>
                                        <p:tav tm="0">
                                          <p:val>
                                            <p:fltVal val="0"/>
                                          </p:val>
                                        </p:tav>
                                        <p:tav tm="100000">
                                          <p:val>
                                            <p:strVal val="#ppt_w"/>
                                          </p:val>
                                        </p:tav>
                                      </p:tavLst>
                                    </p:anim>
                                    <p:anim calcmode="lin" valueType="num">
                                      <p:cBhvr>
                                        <p:cTn id="32" dur="500" fill="hold"/>
                                        <p:tgtEl>
                                          <p:spTgt spid="46090"/>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nodeType="clickEffect">
                                  <p:stCondLst>
                                    <p:cond delay="0"/>
                                  </p:stCondLst>
                                  <p:childTnLst>
                                    <p:set>
                                      <p:cBhvr>
                                        <p:cTn id="36" dur="1" fill="hold">
                                          <p:stCondLst>
                                            <p:cond delay="0"/>
                                          </p:stCondLst>
                                        </p:cTn>
                                        <p:tgtEl>
                                          <p:spTgt spid="46089"/>
                                        </p:tgtEl>
                                        <p:attrNameLst>
                                          <p:attrName>style.visibility</p:attrName>
                                        </p:attrNameLst>
                                      </p:cBhvr>
                                      <p:to>
                                        <p:strVal val="visible"/>
                                      </p:to>
                                    </p:set>
                                    <p:anim calcmode="lin" valueType="num">
                                      <p:cBhvr>
                                        <p:cTn id="37" dur="500" fill="hold"/>
                                        <p:tgtEl>
                                          <p:spTgt spid="46089"/>
                                        </p:tgtEl>
                                        <p:attrNameLst>
                                          <p:attrName>ppt_w</p:attrName>
                                        </p:attrNameLst>
                                      </p:cBhvr>
                                      <p:tavLst>
                                        <p:tav tm="0">
                                          <p:val>
                                            <p:fltVal val="0"/>
                                          </p:val>
                                        </p:tav>
                                        <p:tav tm="100000">
                                          <p:val>
                                            <p:strVal val="#ppt_w"/>
                                          </p:val>
                                        </p:tav>
                                      </p:tavLst>
                                    </p:anim>
                                    <p:anim calcmode="lin" valueType="num">
                                      <p:cBhvr>
                                        <p:cTn id="38" dur="500" fill="hold"/>
                                        <p:tgtEl>
                                          <p:spTgt spid="46089"/>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46091"/>
                                        </p:tgtEl>
                                        <p:attrNameLst>
                                          <p:attrName>style.visibility</p:attrName>
                                        </p:attrNameLst>
                                      </p:cBhvr>
                                      <p:to>
                                        <p:strVal val="visible"/>
                                      </p:to>
                                    </p:set>
                                    <p:anim calcmode="lin" valueType="num">
                                      <p:cBhvr>
                                        <p:cTn id="43" dur="500" fill="hold"/>
                                        <p:tgtEl>
                                          <p:spTgt spid="46091"/>
                                        </p:tgtEl>
                                        <p:attrNameLst>
                                          <p:attrName>ppt_w</p:attrName>
                                        </p:attrNameLst>
                                      </p:cBhvr>
                                      <p:tavLst>
                                        <p:tav tm="0">
                                          <p:val>
                                            <p:fltVal val="0"/>
                                          </p:val>
                                        </p:tav>
                                        <p:tav tm="100000">
                                          <p:val>
                                            <p:strVal val="#ppt_w"/>
                                          </p:val>
                                        </p:tav>
                                      </p:tavLst>
                                    </p:anim>
                                    <p:anim calcmode="lin" valueType="num">
                                      <p:cBhvr>
                                        <p:cTn id="44" dur="500" fill="hold"/>
                                        <p:tgtEl>
                                          <p:spTgt spid="4609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autoUpdateAnimBg="0"/>
      <p:bldP spid="46083" grpId="0" autoUpdateAnimBg="0"/>
      <p:bldP spid="46084" grpId="0" autoUpdateAnimBg="0"/>
      <p:bldP spid="46090" grpId="0" animBg="1"/>
      <p:bldP spid="46091"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6EB3892-BE4C-45C1-9BEF-1579E5D5D7DD}"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26627"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26628" name="Slide Number Placeholder 4"/>
          <p:cNvSpPr>
            <a:spLocks noGrp="1"/>
          </p:cNvSpPr>
          <p:nvPr>
            <p:ph type="sldNum" sz="quarter" idx="12"/>
          </p:nvPr>
        </p:nvSpPr>
        <p:spPr>
          <a:xfrm>
            <a:off x="80010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712206C-C898-4A7A-A6EE-12E82EFA5BFA}" type="slidenum">
              <a:rPr lang="en-GB" sz="1400" smtClean="0">
                <a:latin typeface="Arial" panose="020B0604020202020204" pitchFamily="34" charset="0"/>
              </a:rPr>
              <a:t>27</a:t>
            </a:fld>
            <a:endParaRPr lang="en-GB" sz="1400" dirty="0" smtClean="0">
              <a:latin typeface="Arial" panose="020B0604020202020204" pitchFamily="34" charset="0"/>
            </a:endParaRPr>
          </a:p>
        </p:txBody>
      </p:sp>
      <p:sp>
        <p:nvSpPr>
          <p:cNvPr id="47106" name="Rectangle 2"/>
          <p:cNvSpPr>
            <a:spLocks noGrp="1" noChangeArrowheads="1"/>
          </p:cNvSpPr>
          <p:nvPr>
            <p:ph type="title"/>
          </p:nvPr>
        </p:nvSpPr>
        <p:spPr>
          <a:xfrm>
            <a:off x="685800" y="381000"/>
            <a:ext cx="7772400" cy="1143000"/>
          </a:xfrm>
        </p:spPr>
        <p:txBody>
          <a:bodyPr/>
          <a:lstStyle/>
          <a:p>
            <a:pPr eaLnBrk="1" hangingPunct="1"/>
            <a:r>
              <a:rPr lang="en-US" sz="3600" dirty="0" err="1" smtClean="0"/>
              <a:t>Contoh</a:t>
            </a:r>
            <a:r>
              <a:rPr lang="en-US" sz="3600" dirty="0" smtClean="0"/>
              <a:t>:</a:t>
            </a:r>
            <a:r>
              <a:rPr lang="id-ID" dirty="0" smtClean="0"/>
              <a:t> </a:t>
            </a:r>
            <a:br>
              <a:rPr lang="id-ID" dirty="0" smtClean="0"/>
            </a:br>
            <a:r>
              <a:rPr lang="en-AU" sz="2200" b="1" dirty="0" smtClean="0">
                <a:cs typeface="Times New Roman" panose="02020603050405020304" pitchFamily="18" charset="0"/>
              </a:rPr>
              <a:t>METODE </a:t>
            </a:r>
            <a:r>
              <a:rPr lang="en-AU" sz="2200" b="1" dirty="0">
                <a:cs typeface="Times New Roman" panose="02020603050405020304" pitchFamily="18" charset="0"/>
              </a:rPr>
              <a:t>KUADRAT TERKECIL (LEAST SQUARE</a:t>
            </a:r>
            <a:r>
              <a:rPr lang="en-AU" sz="2200" b="1" dirty="0" smtClean="0">
                <a:cs typeface="Times New Roman" panose="02020603050405020304" pitchFamily="18" charset="0"/>
              </a:rPr>
              <a:t>)</a:t>
            </a:r>
            <a:r>
              <a:rPr lang="id-ID" sz="2200" b="1" dirty="0" smtClean="0">
                <a:cs typeface="Times New Roman" panose="02020603050405020304" pitchFamily="18" charset="0"/>
              </a:rPr>
              <a:t/>
            </a:r>
            <a:br>
              <a:rPr lang="id-ID" sz="2200" b="1" dirty="0" smtClean="0">
                <a:cs typeface="Times New Roman" panose="02020603050405020304" pitchFamily="18" charset="0"/>
              </a:rPr>
            </a:br>
            <a:r>
              <a:rPr lang="en-US" sz="2000" b="1" dirty="0">
                <a:solidFill>
                  <a:srgbClr val="00B0F0"/>
                </a:solidFill>
              </a:rPr>
              <a:t>Data </a:t>
            </a:r>
            <a:r>
              <a:rPr lang="en-US" sz="2000" b="1" dirty="0" err="1">
                <a:solidFill>
                  <a:srgbClr val="00B0F0"/>
                </a:solidFill>
              </a:rPr>
              <a:t>Berjumlah</a:t>
            </a:r>
            <a:r>
              <a:rPr lang="en-US" sz="2000" b="1" dirty="0">
                <a:solidFill>
                  <a:srgbClr val="00B0F0"/>
                </a:solidFill>
              </a:rPr>
              <a:t> </a:t>
            </a:r>
            <a:r>
              <a:rPr lang="en-US" sz="2000" b="1" dirty="0" smtClean="0">
                <a:solidFill>
                  <a:srgbClr val="00B0F0"/>
                </a:solidFill>
              </a:rPr>
              <a:t>G</a:t>
            </a:r>
            <a:r>
              <a:rPr lang="id-ID" sz="2000" b="1" dirty="0" smtClean="0">
                <a:solidFill>
                  <a:srgbClr val="00B0F0"/>
                </a:solidFill>
              </a:rPr>
              <a:t>a</a:t>
            </a:r>
            <a:r>
              <a:rPr lang="en-US" sz="2000" b="1" dirty="0" smtClean="0">
                <a:solidFill>
                  <a:srgbClr val="00B0F0"/>
                </a:solidFill>
              </a:rPr>
              <a:t>n</a:t>
            </a:r>
            <a:r>
              <a:rPr lang="id-ID" sz="2000" b="1" dirty="0" smtClean="0">
                <a:solidFill>
                  <a:srgbClr val="00B0F0"/>
                </a:solidFill>
              </a:rPr>
              <a:t>jil</a:t>
            </a:r>
            <a:endParaRPr lang="en-GB" sz="2000" b="1" dirty="0" smtClean="0">
              <a:solidFill>
                <a:srgbClr val="00B0F0"/>
              </a:solidFill>
            </a:endParaRPr>
          </a:p>
        </p:txBody>
      </p:sp>
      <p:sp>
        <p:nvSpPr>
          <p:cNvPr id="47107" name="Text Box 3"/>
          <p:cNvSpPr txBox="1">
            <a:spLocks noChangeArrowheads="1"/>
          </p:cNvSpPr>
          <p:nvPr/>
        </p:nvSpPr>
        <p:spPr bwMode="auto">
          <a:xfrm>
            <a:off x="381000" y="1736725"/>
            <a:ext cx="84788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sz="2000" dirty="0" err="1">
                <a:solidFill>
                  <a:srgbClr val="FFFF00"/>
                </a:solidFill>
                <a:cs typeface="Times New Roman" panose="02020603050405020304" pitchFamily="18" charset="0"/>
              </a:rPr>
              <a:t>Tabel</a:t>
            </a:r>
            <a:r>
              <a:rPr lang="en-AU" sz="2000" dirty="0">
                <a:solidFill>
                  <a:srgbClr val="FFFF00"/>
                </a:solidFill>
                <a:cs typeface="Times New Roman" panose="02020603050405020304" pitchFamily="18" charset="0"/>
              </a:rPr>
              <a:t> </a:t>
            </a:r>
            <a:r>
              <a:rPr lang="en-AU" sz="2000" dirty="0" err="1">
                <a:solidFill>
                  <a:srgbClr val="FFFF00"/>
                </a:solidFill>
                <a:cs typeface="Times New Roman" panose="02020603050405020304" pitchFamily="18" charset="0"/>
              </a:rPr>
              <a:t>x.x</a:t>
            </a:r>
            <a:r>
              <a:rPr lang="en-AU" sz="2000" dirty="0">
                <a:solidFill>
                  <a:srgbClr val="FFFF00"/>
                </a:solidFill>
                <a:cs typeface="Times New Roman" panose="02020603050405020304" pitchFamily="18" charset="0"/>
              </a:rPr>
              <a:t>. </a:t>
            </a:r>
            <a:r>
              <a:rPr lang="en-AU" sz="2000" dirty="0" err="1">
                <a:solidFill>
                  <a:srgbClr val="FFFF00"/>
                </a:solidFill>
                <a:cs typeface="Times New Roman" panose="02020603050405020304" pitchFamily="18" charset="0"/>
              </a:rPr>
              <a:t>Jumlah</a:t>
            </a:r>
            <a:r>
              <a:rPr lang="en-AU" sz="2000" dirty="0">
                <a:solidFill>
                  <a:srgbClr val="FFFF00"/>
                </a:solidFill>
                <a:cs typeface="Times New Roman" panose="02020603050405020304" pitchFamily="18" charset="0"/>
              </a:rPr>
              <a:t> </a:t>
            </a:r>
            <a:r>
              <a:rPr lang="en-AU" sz="2000" dirty="0" err="1">
                <a:solidFill>
                  <a:srgbClr val="FFFF00"/>
                </a:solidFill>
                <a:cs typeface="Times New Roman" panose="02020603050405020304" pitchFamily="18" charset="0"/>
              </a:rPr>
              <a:t>impor</a:t>
            </a:r>
            <a:r>
              <a:rPr lang="en-AU" sz="2000" dirty="0">
                <a:solidFill>
                  <a:srgbClr val="FFFF00"/>
                </a:solidFill>
                <a:cs typeface="Times New Roman" panose="02020603050405020304" pitchFamily="18" charset="0"/>
              </a:rPr>
              <a:t> </a:t>
            </a:r>
            <a:r>
              <a:rPr lang="en-AU" sz="2000" dirty="0" err="1">
                <a:solidFill>
                  <a:srgbClr val="FFFF00"/>
                </a:solidFill>
                <a:cs typeface="Times New Roman" panose="02020603050405020304" pitchFamily="18" charset="0"/>
              </a:rPr>
              <a:t>benang</a:t>
            </a:r>
            <a:r>
              <a:rPr lang="en-AU" sz="2000" dirty="0">
                <a:solidFill>
                  <a:srgbClr val="FFFF00"/>
                </a:solidFill>
                <a:cs typeface="Times New Roman" panose="02020603050405020304" pitchFamily="18" charset="0"/>
              </a:rPr>
              <a:t> </a:t>
            </a:r>
            <a:r>
              <a:rPr lang="en-AU" sz="2000" dirty="0" err="1">
                <a:solidFill>
                  <a:srgbClr val="FFFF00"/>
                </a:solidFill>
                <a:cs typeface="Times New Roman" panose="02020603050405020304" pitchFamily="18" charset="0"/>
              </a:rPr>
              <a:t>tenun</a:t>
            </a:r>
            <a:r>
              <a:rPr lang="en-AU" sz="2000" dirty="0">
                <a:solidFill>
                  <a:srgbClr val="FFFF00"/>
                </a:solidFill>
                <a:cs typeface="Times New Roman" panose="02020603050405020304" pitchFamily="18" charset="0"/>
              </a:rPr>
              <a:t> </a:t>
            </a:r>
            <a:r>
              <a:rPr lang="en-AU" sz="2000" dirty="0" err="1">
                <a:solidFill>
                  <a:srgbClr val="FFFF00"/>
                </a:solidFill>
                <a:cs typeface="Times New Roman" panose="02020603050405020304" pitchFamily="18" charset="0"/>
              </a:rPr>
              <a:t>dari</a:t>
            </a:r>
            <a:r>
              <a:rPr lang="en-AU" sz="2000" dirty="0">
                <a:solidFill>
                  <a:srgbClr val="FFFF00"/>
                </a:solidFill>
                <a:cs typeface="Times New Roman" panose="02020603050405020304" pitchFamily="18" charset="0"/>
              </a:rPr>
              <a:t> </a:t>
            </a:r>
            <a:r>
              <a:rPr lang="en-AU" sz="2000" dirty="0" err="1">
                <a:solidFill>
                  <a:srgbClr val="FFFF00"/>
                </a:solidFill>
                <a:cs typeface="Times New Roman" panose="02020603050405020304" pitchFamily="18" charset="0"/>
              </a:rPr>
              <a:t>Kapas</a:t>
            </a:r>
            <a:r>
              <a:rPr lang="en-AU" sz="2000" dirty="0">
                <a:solidFill>
                  <a:srgbClr val="FFFF00"/>
                </a:solidFill>
                <a:cs typeface="Times New Roman" panose="02020603050405020304" pitchFamily="18" charset="0"/>
              </a:rPr>
              <a:t> </a:t>
            </a:r>
            <a:r>
              <a:rPr lang="en-AU" sz="2000" dirty="0" err="1">
                <a:solidFill>
                  <a:srgbClr val="FFFF00"/>
                </a:solidFill>
                <a:cs typeface="Times New Roman" panose="02020603050405020304" pitchFamily="18" charset="0"/>
              </a:rPr>
              <a:t>dalam</a:t>
            </a:r>
            <a:r>
              <a:rPr lang="en-AU" sz="2000" dirty="0">
                <a:solidFill>
                  <a:srgbClr val="FFFF00"/>
                </a:solidFill>
                <a:cs typeface="Times New Roman" panose="02020603050405020304" pitchFamily="18" charset="0"/>
              </a:rPr>
              <a:t> </a:t>
            </a:r>
            <a:r>
              <a:rPr lang="en-AU" sz="2000" dirty="0" err="1">
                <a:solidFill>
                  <a:srgbClr val="FFFF00"/>
                </a:solidFill>
                <a:cs typeface="Times New Roman" panose="02020603050405020304" pitchFamily="18" charset="0"/>
              </a:rPr>
              <a:t>ribuan</a:t>
            </a:r>
            <a:r>
              <a:rPr lang="en-AU" sz="2000" dirty="0">
                <a:solidFill>
                  <a:srgbClr val="FFFF00"/>
                </a:solidFill>
                <a:cs typeface="Times New Roman" panose="02020603050405020304" pitchFamily="18" charset="0"/>
              </a:rPr>
              <a:t> Kg, 1980 – 1992</a:t>
            </a:r>
            <a:r>
              <a:rPr lang="en-GB" sz="2000" dirty="0">
                <a:solidFill>
                  <a:srgbClr val="FFFF00"/>
                </a:solidFill>
              </a:rPr>
              <a:t> </a:t>
            </a:r>
          </a:p>
        </p:txBody>
      </p:sp>
      <p:pic>
        <p:nvPicPr>
          <p:cNvPr id="47109" name="Picture 5"/>
          <p:cNvPicPr>
            <a:picLocks noChangeAspect="1" noChangeArrowheads="1"/>
          </p:cNvPicPr>
          <p:nvPr/>
        </p:nvPicPr>
        <p:blipFill>
          <a:blip r:embed="rId2">
            <a:extLst>
              <a:ext uri="{28A0092B-C50C-407E-A947-70E740481C1C}">
                <a14:useLocalDpi xmlns:a14="http://schemas.microsoft.com/office/drawing/2010/main" val="0"/>
              </a:ext>
            </a:extLst>
          </a:blip>
          <a:srcRect r="20192"/>
          <a:stretch>
            <a:fillRect/>
          </a:stretch>
        </p:blipFill>
        <p:spPr bwMode="auto">
          <a:xfrm>
            <a:off x="457200" y="2157412"/>
            <a:ext cx="6934200" cy="401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110" name="Text Box 6"/>
          <p:cNvSpPr txBox="1">
            <a:spLocks noChangeArrowheads="1"/>
          </p:cNvSpPr>
          <p:nvPr/>
        </p:nvSpPr>
        <p:spPr bwMode="auto">
          <a:xfrm>
            <a:off x="4006850" y="5867400"/>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sz="2300" dirty="0">
                <a:solidFill>
                  <a:srgbClr val="FFFF00"/>
                </a:solidFill>
              </a:rPr>
              <a:t>0</a:t>
            </a:r>
            <a:endParaRPr lang="en-GB" sz="2300" dirty="0">
              <a:solidFill>
                <a:srgbClr val="FFFF00"/>
              </a:solidFill>
            </a:endParaRPr>
          </a:p>
        </p:txBody>
      </p:sp>
      <p:sp>
        <p:nvSpPr>
          <p:cNvPr id="47111" name="Oval 7"/>
          <p:cNvSpPr>
            <a:spLocks noChangeArrowheads="1"/>
          </p:cNvSpPr>
          <p:nvPr/>
        </p:nvSpPr>
        <p:spPr bwMode="auto">
          <a:xfrm>
            <a:off x="3733800" y="5867400"/>
            <a:ext cx="838200" cy="381000"/>
          </a:xfrm>
          <a:prstGeom prst="ellipse">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0" name="Rectangle 9"/>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11" name="Oval 7"/>
          <p:cNvSpPr>
            <a:spLocks noChangeArrowheads="1"/>
          </p:cNvSpPr>
          <p:nvPr/>
        </p:nvSpPr>
        <p:spPr bwMode="auto">
          <a:xfrm>
            <a:off x="914400" y="4038600"/>
            <a:ext cx="1066800" cy="278606"/>
          </a:xfrm>
          <a:prstGeom prst="ellipse">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2" name="Rectangle 1"/>
          <p:cNvSpPr/>
          <p:nvPr/>
        </p:nvSpPr>
        <p:spPr>
          <a:xfrm>
            <a:off x="6781800" y="3897868"/>
            <a:ext cx="2362200" cy="523220"/>
          </a:xfrm>
          <a:prstGeom prst="rect">
            <a:avLst/>
          </a:prstGeom>
        </p:spPr>
        <p:txBody>
          <a:bodyPr wrap="square">
            <a:spAutoFit/>
          </a:bodyPr>
          <a:lstStyle/>
          <a:p>
            <a:pPr eaLnBrk="1" hangingPunct="1"/>
            <a:r>
              <a:rPr lang="en-AU" sz="1400" dirty="0" err="1">
                <a:cs typeface="Times New Roman" panose="02020603050405020304" pitchFamily="18" charset="0"/>
              </a:rPr>
              <a:t>Tahun</a:t>
            </a:r>
            <a:r>
              <a:rPr lang="en-AU" sz="1400" dirty="0">
                <a:cs typeface="Times New Roman" panose="02020603050405020304" pitchFamily="18" charset="0"/>
              </a:rPr>
              <a:t> </a:t>
            </a:r>
            <a:r>
              <a:rPr lang="en-AU" sz="1400" dirty="0" err="1" smtClean="0">
                <a:cs typeface="Times New Roman" panose="02020603050405020304" pitchFamily="18" charset="0"/>
              </a:rPr>
              <a:t>Dasar</a:t>
            </a:r>
            <a:r>
              <a:rPr lang="id-ID" sz="1400" dirty="0" smtClean="0">
                <a:cs typeface="Times New Roman" panose="02020603050405020304" pitchFamily="18" charset="0"/>
              </a:rPr>
              <a:t> </a:t>
            </a:r>
          </a:p>
          <a:p>
            <a:pPr eaLnBrk="1" hangingPunct="1"/>
            <a:r>
              <a:rPr lang="id-ID" sz="1400" dirty="0" smtClean="0">
                <a:cs typeface="Times New Roman" panose="02020603050405020304" pitchFamily="18" charset="0"/>
              </a:rPr>
              <a:t>(</a:t>
            </a:r>
            <a:r>
              <a:rPr lang="en-AU" sz="1400" dirty="0" smtClean="0">
                <a:cs typeface="Times New Roman" panose="02020603050405020304" pitchFamily="18" charset="0"/>
              </a:rPr>
              <a:t>30 </a:t>
            </a:r>
            <a:r>
              <a:rPr lang="en-AU" sz="1400" dirty="0" err="1">
                <a:cs typeface="Times New Roman" panose="02020603050405020304" pitchFamily="18" charset="0"/>
              </a:rPr>
              <a:t>Juni</a:t>
            </a:r>
            <a:r>
              <a:rPr lang="en-AU" sz="1400" dirty="0">
                <a:cs typeface="Times New Roman" panose="02020603050405020304" pitchFamily="18" charset="0"/>
              </a:rPr>
              <a:t> 1986/1 </a:t>
            </a:r>
            <a:r>
              <a:rPr lang="en-AU" sz="1400" dirty="0" err="1">
                <a:cs typeface="Times New Roman" panose="02020603050405020304" pitchFamily="18" charset="0"/>
              </a:rPr>
              <a:t>Juli</a:t>
            </a:r>
            <a:r>
              <a:rPr lang="en-AU" sz="1400" dirty="0">
                <a:cs typeface="Times New Roman" panose="02020603050405020304" pitchFamily="18" charset="0"/>
              </a:rPr>
              <a:t> </a:t>
            </a:r>
            <a:r>
              <a:rPr lang="en-AU" sz="1400" dirty="0" smtClean="0">
                <a:cs typeface="Times New Roman" panose="02020603050405020304" pitchFamily="18" charset="0"/>
              </a:rPr>
              <a:t>1986</a:t>
            </a:r>
            <a:r>
              <a:rPr lang="id-ID" sz="1400" dirty="0" smtClean="0">
                <a:cs typeface="Times New Roman" panose="02020603050405020304" pitchFamily="18" charset="0"/>
              </a:rPr>
              <a:t>)</a:t>
            </a:r>
            <a:endParaRPr lang="en-AU" sz="1400" dirty="0">
              <a:cs typeface="Times New Roman" panose="02020603050405020304" pitchFamily="18" charset="0"/>
            </a:endParaRPr>
          </a:p>
        </p:txBody>
      </p:sp>
      <p:sp>
        <p:nvSpPr>
          <p:cNvPr id="13" name="Rectangle 12"/>
          <p:cNvSpPr/>
          <p:nvPr/>
        </p:nvSpPr>
        <p:spPr>
          <a:xfrm>
            <a:off x="6646942" y="2176046"/>
            <a:ext cx="287258" cy="338554"/>
          </a:xfrm>
          <a:prstGeom prst="rect">
            <a:avLst/>
          </a:prstGeom>
          <a:solidFill>
            <a:srgbClr val="663300"/>
          </a:solidFill>
        </p:spPr>
        <p:txBody>
          <a:bodyPr wrap="none">
            <a:spAutoFit/>
          </a:bodyPr>
          <a:lstStyle/>
          <a:p>
            <a:r>
              <a:rPr lang="id-ID" b="1" baseline="30000" dirty="0" smtClean="0">
                <a:solidFill>
                  <a:schemeClr val="tx2">
                    <a:lumMod val="20000"/>
                    <a:lumOff val="80000"/>
                  </a:schemeClr>
                </a:solidFill>
              </a:rPr>
              <a:t>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box(in)">
                                      <p:cBhvr>
                                        <p:cTn id="7" dur="500"/>
                                        <p:tgtEl>
                                          <p:spTgt spid="4710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7107"/>
                                        </p:tgtEl>
                                        <p:attrNameLst>
                                          <p:attrName>style.visibility</p:attrName>
                                        </p:attrNameLst>
                                      </p:cBhvr>
                                      <p:to>
                                        <p:strVal val="visible"/>
                                      </p:to>
                                    </p:set>
                                    <p:animEffect transition="in" filter="box(in)">
                                      <p:cBhvr>
                                        <p:cTn id="12" dur="500"/>
                                        <p:tgtEl>
                                          <p:spTgt spid="4710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7109"/>
                                        </p:tgtEl>
                                        <p:attrNameLst>
                                          <p:attrName>style.visibility</p:attrName>
                                        </p:attrNameLst>
                                      </p:cBhvr>
                                      <p:to>
                                        <p:strVal val="visible"/>
                                      </p:to>
                                    </p:set>
                                    <p:animEffect transition="in" filter="box(in)">
                                      <p:cBhvr>
                                        <p:cTn id="17" dur="500"/>
                                        <p:tgtEl>
                                          <p:spTgt spid="4710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7110"/>
                                        </p:tgtEl>
                                        <p:attrNameLst>
                                          <p:attrName>style.visibility</p:attrName>
                                        </p:attrNameLst>
                                      </p:cBhvr>
                                      <p:to>
                                        <p:strVal val="visible"/>
                                      </p:to>
                                    </p:set>
                                    <p:animEffect transition="in" filter="box(in)">
                                      <p:cBhvr>
                                        <p:cTn id="22" dur="500"/>
                                        <p:tgtEl>
                                          <p:spTgt spid="47110"/>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7111"/>
                                        </p:tgtEl>
                                        <p:attrNameLst>
                                          <p:attrName>style.visibility</p:attrName>
                                        </p:attrNameLst>
                                      </p:cBhvr>
                                      <p:to>
                                        <p:strVal val="visible"/>
                                      </p:to>
                                    </p:set>
                                    <p:animEffect transition="in" filter="box(in)">
                                      <p:cBhvr>
                                        <p:cTn id="27" dur="500"/>
                                        <p:tgtEl>
                                          <p:spTgt spid="47111"/>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autoUpdateAnimBg="0"/>
      <p:bldP spid="47107" grpId="0" autoUpdateAnimBg="0"/>
      <p:bldP spid="47110" grpId="0" autoUpdateAnimBg="0"/>
      <p:bldP spid="47111" grpId="0" animBg="1"/>
      <p:bldP spid="11" grpId="0" animBg="1"/>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3010304-3DAA-42DF-8EBB-D5A2DFC7D952}"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27651"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27652" name="Slide Number Placeholder 4"/>
          <p:cNvSpPr>
            <a:spLocks noGrp="1"/>
          </p:cNvSpPr>
          <p:nvPr>
            <p:ph type="sldNum" sz="quarter" idx="12"/>
          </p:nvPr>
        </p:nvSpPr>
        <p:spPr>
          <a:xfrm>
            <a:off x="7924800" y="6324600"/>
            <a:ext cx="6096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7305FDC-914D-4E2A-80AF-133D2B564099}" type="slidenum">
              <a:rPr lang="en-GB" sz="1400" smtClean="0">
                <a:latin typeface="Arial" panose="020B0604020202020204" pitchFamily="34" charset="0"/>
              </a:rPr>
              <a:t>28</a:t>
            </a:fld>
            <a:endParaRPr lang="en-GB" sz="1400" dirty="0" smtClean="0">
              <a:latin typeface="Arial" panose="020B0604020202020204" pitchFamily="34" charset="0"/>
            </a:endParaRPr>
          </a:p>
        </p:txBody>
      </p:sp>
      <p:sp>
        <p:nvSpPr>
          <p:cNvPr id="48131" name="Rectangle 3"/>
          <p:cNvSpPr>
            <a:spLocks noGrp="1" noChangeArrowheads="1"/>
          </p:cNvSpPr>
          <p:nvPr>
            <p:ph type="title"/>
          </p:nvPr>
        </p:nvSpPr>
        <p:spPr>
          <a:xfrm>
            <a:off x="685800" y="0"/>
            <a:ext cx="7772400" cy="1143000"/>
          </a:xfrm>
          <a:noFill/>
        </p:spPr>
        <p:txBody>
          <a:bodyPr/>
          <a:lstStyle/>
          <a:p>
            <a:pPr eaLnBrk="1" hangingPunct="1"/>
            <a:r>
              <a:rPr lang="en-US" dirty="0" err="1" smtClean="0"/>
              <a:t>Contoh</a:t>
            </a:r>
            <a:r>
              <a:rPr lang="en-US" dirty="0" smtClean="0"/>
              <a:t>:</a:t>
            </a:r>
            <a:r>
              <a:rPr lang="id-ID" dirty="0" smtClean="0"/>
              <a:t/>
            </a:r>
            <a:br>
              <a:rPr lang="id-ID" dirty="0" smtClean="0"/>
            </a:br>
            <a:r>
              <a:rPr lang="en-AU" sz="2000" b="1" dirty="0">
                <a:cs typeface="Times New Roman" panose="02020603050405020304" pitchFamily="18" charset="0"/>
              </a:rPr>
              <a:t>METODE KUADRAT TERKECIL (LEAST SQUARE)</a:t>
            </a:r>
            <a:endParaRPr lang="en-GB" sz="2000" dirty="0" smtClean="0"/>
          </a:p>
        </p:txBody>
      </p:sp>
      <p:sp>
        <p:nvSpPr>
          <p:cNvPr id="48153" name="Rectangle 25"/>
          <p:cNvSpPr>
            <a:spLocks noChangeArrowheads="1"/>
          </p:cNvSpPr>
          <p:nvPr/>
        </p:nvSpPr>
        <p:spPr bwMode="auto">
          <a:xfrm>
            <a:off x="1296987" y="2743200"/>
            <a:ext cx="2360613" cy="2438400"/>
          </a:xfrm>
          <a:prstGeom prst="rect">
            <a:avLst/>
          </a:prstGeom>
          <a:solidFill>
            <a:srgbClr val="99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grpSp>
        <p:nvGrpSpPr>
          <p:cNvPr id="48156" name="Group 28"/>
          <p:cNvGrpSpPr/>
          <p:nvPr/>
        </p:nvGrpSpPr>
        <p:grpSpPr bwMode="auto">
          <a:xfrm>
            <a:off x="1643062" y="4648200"/>
            <a:ext cx="2014538" cy="481013"/>
            <a:chOff x="594" y="3100"/>
            <a:chExt cx="1269" cy="303"/>
          </a:xfrm>
        </p:grpSpPr>
        <p:sp>
          <p:nvSpPr>
            <p:cNvPr id="27696" name="Rectangle 12"/>
            <p:cNvSpPr>
              <a:spLocks noChangeArrowheads="1"/>
            </p:cNvSpPr>
            <p:nvPr/>
          </p:nvSpPr>
          <p:spPr bwMode="auto">
            <a:xfrm>
              <a:off x="1399" y="3125"/>
              <a:ext cx="464"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a:solidFill>
                    <a:srgbClr val="000000"/>
                  </a:solidFill>
                </a:rPr>
                <a:t>0769</a:t>
              </a:r>
              <a:endParaRPr lang="en-GB" dirty="0"/>
            </a:p>
          </p:txBody>
        </p:sp>
        <p:sp>
          <p:nvSpPr>
            <p:cNvPr id="27697" name="Rectangle 13"/>
            <p:cNvSpPr>
              <a:spLocks noChangeArrowheads="1"/>
            </p:cNvSpPr>
            <p:nvPr/>
          </p:nvSpPr>
          <p:spPr bwMode="auto">
            <a:xfrm>
              <a:off x="1342" y="3125"/>
              <a:ext cx="58"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a:solidFill>
                    <a:srgbClr val="000000"/>
                  </a:solidFill>
                </a:rPr>
                <a:t>,</a:t>
              </a:r>
              <a:endParaRPr lang="en-GB"/>
            </a:p>
          </p:txBody>
        </p:sp>
        <p:sp>
          <p:nvSpPr>
            <p:cNvPr id="27698" name="Rectangle 14"/>
            <p:cNvSpPr>
              <a:spLocks noChangeArrowheads="1"/>
            </p:cNvSpPr>
            <p:nvPr/>
          </p:nvSpPr>
          <p:spPr bwMode="auto">
            <a:xfrm>
              <a:off x="776" y="3125"/>
              <a:ext cx="580"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a:solidFill>
                    <a:srgbClr val="000000"/>
                  </a:solidFill>
                </a:rPr>
                <a:t>20879</a:t>
              </a:r>
              <a:endParaRPr lang="en-GB" dirty="0"/>
            </a:p>
          </p:txBody>
        </p:sp>
        <p:sp>
          <p:nvSpPr>
            <p:cNvPr id="27699" name="Rectangle 17"/>
            <p:cNvSpPr>
              <a:spLocks noChangeArrowheads="1"/>
            </p:cNvSpPr>
            <p:nvPr/>
          </p:nvSpPr>
          <p:spPr bwMode="auto">
            <a:xfrm>
              <a:off x="594" y="3100"/>
              <a:ext cx="127"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a:solidFill>
                    <a:srgbClr val="000000"/>
                  </a:solidFill>
                  <a:latin typeface="Symbol" panose="05050102010706020507" pitchFamily="18" charset="2"/>
                </a:rPr>
                <a:t>=</a:t>
              </a:r>
              <a:endParaRPr lang="en-GB"/>
            </a:p>
          </p:txBody>
        </p:sp>
      </p:grpSp>
      <p:grpSp>
        <p:nvGrpSpPr>
          <p:cNvPr id="48155" name="Group 27"/>
          <p:cNvGrpSpPr/>
          <p:nvPr/>
        </p:nvGrpSpPr>
        <p:grpSpPr bwMode="auto">
          <a:xfrm>
            <a:off x="1905000" y="3810000"/>
            <a:ext cx="1423988" cy="957262"/>
            <a:chOff x="594" y="2509"/>
            <a:chExt cx="897" cy="603"/>
          </a:xfrm>
        </p:grpSpPr>
        <p:sp>
          <p:nvSpPr>
            <p:cNvPr id="27692" name="Line 11"/>
            <p:cNvSpPr>
              <a:spLocks noChangeShapeType="1"/>
            </p:cNvSpPr>
            <p:nvPr/>
          </p:nvSpPr>
          <p:spPr bwMode="auto">
            <a:xfrm>
              <a:off x="780" y="2801"/>
              <a:ext cx="704" cy="1"/>
            </a:xfrm>
            <a:prstGeom prst="line">
              <a:avLst/>
            </a:prstGeom>
            <a:noFill/>
            <a:ln w="15875">
              <a:solidFill>
                <a:srgbClr val="000000"/>
              </a:solidFill>
              <a:round/>
            </a:ln>
            <a:extLst>
              <a:ext uri="{909E8E84-426E-40DD-AFC4-6F175D3DCCD1}">
                <a14:hiddenFill xmlns:a14="http://schemas.microsoft.com/office/drawing/2010/main">
                  <a:noFill/>
                </a14:hiddenFill>
              </a:ext>
            </a:extLst>
          </p:spPr>
          <p:txBody>
            <a:bodyPr/>
            <a:lstStyle/>
            <a:p>
              <a:endParaRPr lang="id-ID"/>
            </a:p>
          </p:txBody>
        </p:sp>
        <p:sp>
          <p:nvSpPr>
            <p:cNvPr id="27693" name="Rectangle 15"/>
            <p:cNvSpPr>
              <a:spLocks noChangeArrowheads="1"/>
            </p:cNvSpPr>
            <p:nvPr/>
          </p:nvSpPr>
          <p:spPr bwMode="auto">
            <a:xfrm>
              <a:off x="1013" y="2834"/>
              <a:ext cx="232"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a:solidFill>
                    <a:srgbClr val="000000"/>
                  </a:solidFill>
                </a:rPr>
                <a:t>13</a:t>
              </a:r>
              <a:endParaRPr lang="en-GB" dirty="0"/>
            </a:p>
          </p:txBody>
        </p:sp>
        <p:sp>
          <p:nvSpPr>
            <p:cNvPr id="27694" name="Rectangle 16"/>
            <p:cNvSpPr>
              <a:spLocks noChangeArrowheads="1"/>
            </p:cNvSpPr>
            <p:nvPr/>
          </p:nvSpPr>
          <p:spPr bwMode="auto">
            <a:xfrm>
              <a:off x="795" y="2509"/>
              <a:ext cx="696"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a:solidFill>
                    <a:srgbClr val="000000"/>
                  </a:solidFill>
                </a:rPr>
                <a:t>271428</a:t>
              </a:r>
              <a:endParaRPr lang="en-GB" dirty="0"/>
            </a:p>
          </p:txBody>
        </p:sp>
        <p:sp>
          <p:nvSpPr>
            <p:cNvPr id="27695" name="Rectangle 18"/>
            <p:cNvSpPr>
              <a:spLocks noChangeArrowheads="1"/>
            </p:cNvSpPr>
            <p:nvPr/>
          </p:nvSpPr>
          <p:spPr bwMode="auto">
            <a:xfrm>
              <a:off x="594" y="2629"/>
              <a:ext cx="127"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a:solidFill>
                    <a:srgbClr val="000000"/>
                  </a:solidFill>
                  <a:latin typeface="Symbol" panose="05050102010706020507" pitchFamily="18" charset="2"/>
                </a:rPr>
                <a:t>=</a:t>
              </a:r>
              <a:endParaRPr lang="en-GB" dirty="0"/>
            </a:p>
          </p:txBody>
        </p:sp>
      </p:grpSp>
      <p:grpSp>
        <p:nvGrpSpPr>
          <p:cNvPr id="48154" name="Group 26"/>
          <p:cNvGrpSpPr/>
          <p:nvPr/>
        </p:nvGrpSpPr>
        <p:grpSpPr bwMode="auto">
          <a:xfrm>
            <a:off x="1600200" y="2819400"/>
            <a:ext cx="1241425" cy="1017587"/>
            <a:chOff x="418" y="1855"/>
            <a:chExt cx="782" cy="641"/>
          </a:xfrm>
        </p:grpSpPr>
        <p:sp>
          <p:nvSpPr>
            <p:cNvPr id="27685" name="Line 10"/>
            <p:cNvSpPr>
              <a:spLocks noChangeShapeType="1"/>
            </p:cNvSpPr>
            <p:nvPr/>
          </p:nvSpPr>
          <p:spPr bwMode="auto">
            <a:xfrm>
              <a:off x="780" y="2185"/>
              <a:ext cx="420" cy="1"/>
            </a:xfrm>
            <a:prstGeom prst="line">
              <a:avLst/>
            </a:prstGeom>
            <a:noFill/>
            <a:ln w="15875">
              <a:solidFill>
                <a:srgbClr val="000000"/>
              </a:solidFill>
              <a:round/>
            </a:ln>
            <a:extLst>
              <a:ext uri="{909E8E84-426E-40DD-AFC4-6F175D3DCCD1}">
                <a14:hiddenFill xmlns:a14="http://schemas.microsoft.com/office/drawing/2010/main">
                  <a:noFill/>
                </a14:hiddenFill>
              </a:ext>
            </a:extLst>
          </p:spPr>
          <p:txBody>
            <a:bodyPr/>
            <a:lstStyle/>
            <a:p>
              <a:endParaRPr lang="id-ID"/>
            </a:p>
          </p:txBody>
        </p:sp>
        <p:sp>
          <p:nvSpPr>
            <p:cNvPr id="27686" name="Rectangle 19"/>
            <p:cNvSpPr>
              <a:spLocks noChangeArrowheads="1"/>
            </p:cNvSpPr>
            <p:nvPr/>
          </p:nvSpPr>
          <p:spPr bwMode="auto">
            <a:xfrm>
              <a:off x="795" y="1855"/>
              <a:ext cx="165"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a:solidFill>
                    <a:srgbClr val="000000"/>
                  </a:solidFill>
                  <a:latin typeface="Symbol" panose="05050102010706020507" pitchFamily="18" charset="2"/>
                </a:rPr>
                <a:t>å</a:t>
              </a:r>
              <a:endParaRPr lang="en-GB"/>
            </a:p>
          </p:txBody>
        </p:sp>
        <p:sp>
          <p:nvSpPr>
            <p:cNvPr id="27687" name="Rectangle 20"/>
            <p:cNvSpPr>
              <a:spLocks noChangeArrowheads="1"/>
            </p:cNvSpPr>
            <p:nvPr/>
          </p:nvSpPr>
          <p:spPr bwMode="auto">
            <a:xfrm>
              <a:off x="594" y="2013"/>
              <a:ext cx="127"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a:solidFill>
                    <a:srgbClr val="000000"/>
                  </a:solidFill>
                  <a:latin typeface="Symbol" panose="05050102010706020507" pitchFamily="18" charset="2"/>
                </a:rPr>
                <a:t>=</a:t>
              </a:r>
              <a:endParaRPr lang="en-GB" dirty="0"/>
            </a:p>
          </p:txBody>
        </p:sp>
        <p:sp>
          <p:nvSpPr>
            <p:cNvPr id="27688" name="Rectangle 21"/>
            <p:cNvSpPr>
              <a:spLocks noChangeArrowheads="1"/>
            </p:cNvSpPr>
            <p:nvPr/>
          </p:nvSpPr>
          <p:spPr bwMode="auto">
            <a:xfrm>
              <a:off x="935" y="2218"/>
              <a:ext cx="116"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i="1">
                  <a:solidFill>
                    <a:srgbClr val="000000"/>
                  </a:solidFill>
                </a:rPr>
                <a:t>n</a:t>
              </a:r>
              <a:endParaRPr lang="en-GB"/>
            </a:p>
          </p:txBody>
        </p:sp>
        <p:sp>
          <p:nvSpPr>
            <p:cNvPr id="27689" name="Rectangle 22"/>
            <p:cNvSpPr>
              <a:spLocks noChangeArrowheads="1"/>
            </p:cNvSpPr>
            <p:nvPr/>
          </p:nvSpPr>
          <p:spPr bwMode="auto">
            <a:xfrm>
              <a:off x="986" y="1880"/>
              <a:ext cx="129"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i="1" dirty="0">
                  <a:solidFill>
                    <a:srgbClr val="000000"/>
                  </a:solidFill>
                </a:rPr>
                <a:t>Y</a:t>
              </a:r>
              <a:endParaRPr lang="en-GB" dirty="0"/>
            </a:p>
          </p:txBody>
        </p:sp>
        <p:sp>
          <p:nvSpPr>
            <p:cNvPr id="27690" name="Rectangle 23"/>
            <p:cNvSpPr>
              <a:spLocks noChangeArrowheads="1"/>
            </p:cNvSpPr>
            <p:nvPr/>
          </p:nvSpPr>
          <p:spPr bwMode="auto">
            <a:xfrm>
              <a:off x="418" y="2038"/>
              <a:ext cx="116"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i="1" dirty="0">
                  <a:solidFill>
                    <a:srgbClr val="000000"/>
                  </a:solidFill>
                </a:rPr>
                <a:t>a</a:t>
              </a:r>
              <a:endParaRPr lang="en-GB" dirty="0"/>
            </a:p>
          </p:txBody>
        </p:sp>
        <p:sp>
          <p:nvSpPr>
            <p:cNvPr id="27691" name="Rectangle 24"/>
            <p:cNvSpPr>
              <a:spLocks noChangeArrowheads="1"/>
            </p:cNvSpPr>
            <p:nvPr/>
          </p:nvSpPr>
          <p:spPr bwMode="auto">
            <a:xfrm>
              <a:off x="1112" y="2022"/>
              <a:ext cx="38"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700" i="1">
                  <a:solidFill>
                    <a:srgbClr val="000000"/>
                  </a:solidFill>
                </a:rPr>
                <a:t>i</a:t>
              </a:r>
              <a:endParaRPr lang="en-GB"/>
            </a:p>
          </p:txBody>
        </p:sp>
      </p:grpSp>
      <p:grpSp>
        <p:nvGrpSpPr>
          <p:cNvPr id="48137" name="Group 9"/>
          <p:cNvGrpSpPr/>
          <p:nvPr/>
        </p:nvGrpSpPr>
        <p:grpSpPr bwMode="auto">
          <a:xfrm>
            <a:off x="533400" y="1471612"/>
            <a:ext cx="8001000" cy="661988"/>
            <a:chOff x="336" y="1296"/>
            <a:chExt cx="5040" cy="417"/>
          </a:xfrm>
        </p:grpSpPr>
        <p:pic>
          <p:nvPicPr>
            <p:cNvPr id="27683" name="Picture 7"/>
            <p:cNvPicPr>
              <a:picLocks noChangeAspect="1" noChangeArrowheads="1"/>
            </p:cNvPicPr>
            <p:nvPr/>
          </p:nvPicPr>
          <p:blipFill>
            <a:blip r:embed="rId2">
              <a:extLst>
                <a:ext uri="{28A0092B-C50C-407E-A947-70E740481C1C}">
                  <a14:useLocalDpi xmlns:a14="http://schemas.microsoft.com/office/drawing/2010/main" val="0"/>
                </a:ext>
              </a:extLst>
            </a:blip>
            <a:srcRect t="93001"/>
            <a:stretch>
              <a:fillRect/>
            </a:stretch>
          </p:blipFill>
          <p:spPr bwMode="auto">
            <a:xfrm>
              <a:off x="336" y="1536"/>
              <a:ext cx="4992" cy="1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84" name="Picture 8"/>
            <p:cNvPicPr>
              <a:picLocks noChangeAspect="1" noChangeArrowheads="1"/>
            </p:cNvPicPr>
            <p:nvPr/>
          </p:nvPicPr>
          <p:blipFill>
            <a:blip r:embed="rId2">
              <a:extLst>
                <a:ext uri="{28A0092B-C50C-407E-A947-70E740481C1C}">
                  <a14:useLocalDpi xmlns:a14="http://schemas.microsoft.com/office/drawing/2010/main" val="0"/>
                </a:ext>
              </a:extLst>
            </a:blip>
            <a:srcRect b="94305"/>
            <a:stretch>
              <a:fillRect/>
            </a:stretch>
          </p:blipFill>
          <p:spPr bwMode="auto">
            <a:xfrm>
              <a:off x="384" y="1296"/>
              <a:ext cx="4992"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48178" name="Rectangle 50"/>
          <p:cNvSpPr>
            <a:spLocks noChangeArrowheads="1"/>
          </p:cNvSpPr>
          <p:nvPr/>
        </p:nvSpPr>
        <p:spPr bwMode="auto">
          <a:xfrm>
            <a:off x="4800600" y="2743200"/>
            <a:ext cx="2133600" cy="2511425"/>
          </a:xfrm>
          <a:prstGeom prst="rect">
            <a:avLst/>
          </a:prstGeom>
          <a:solidFill>
            <a:srgbClr val="99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grpSp>
        <p:nvGrpSpPr>
          <p:cNvPr id="48181" name="Group 53"/>
          <p:cNvGrpSpPr/>
          <p:nvPr/>
        </p:nvGrpSpPr>
        <p:grpSpPr bwMode="auto">
          <a:xfrm>
            <a:off x="5111750" y="4724400"/>
            <a:ext cx="1789113" cy="466725"/>
            <a:chOff x="3124" y="3055"/>
            <a:chExt cx="1127" cy="294"/>
          </a:xfrm>
        </p:grpSpPr>
        <p:sp>
          <p:nvSpPr>
            <p:cNvPr id="27679" name="Rectangle 32"/>
            <p:cNvSpPr>
              <a:spLocks noChangeArrowheads="1"/>
            </p:cNvSpPr>
            <p:nvPr/>
          </p:nvSpPr>
          <p:spPr bwMode="auto">
            <a:xfrm>
              <a:off x="3803" y="3080"/>
              <a:ext cx="448"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a:solidFill>
                    <a:srgbClr val="000000"/>
                  </a:solidFill>
                </a:rPr>
                <a:t>0604</a:t>
              </a:r>
              <a:endParaRPr lang="en-GB"/>
            </a:p>
          </p:txBody>
        </p:sp>
        <p:sp>
          <p:nvSpPr>
            <p:cNvPr id="27680" name="Rectangle 33"/>
            <p:cNvSpPr>
              <a:spLocks noChangeArrowheads="1"/>
            </p:cNvSpPr>
            <p:nvPr/>
          </p:nvSpPr>
          <p:spPr bwMode="auto">
            <a:xfrm>
              <a:off x="3747" y="3080"/>
              <a:ext cx="56"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dirty="0">
                  <a:solidFill>
                    <a:srgbClr val="000000"/>
                  </a:solidFill>
                </a:rPr>
                <a:t>,</a:t>
              </a:r>
              <a:endParaRPr lang="en-GB" dirty="0"/>
            </a:p>
          </p:txBody>
        </p:sp>
        <p:sp>
          <p:nvSpPr>
            <p:cNvPr id="27681" name="Rectangle 34"/>
            <p:cNvSpPr>
              <a:spLocks noChangeArrowheads="1"/>
            </p:cNvSpPr>
            <p:nvPr/>
          </p:nvSpPr>
          <p:spPr bwMode="auto">
            <a:xfrm>
              <a:off x="3303" y="3080"/>
              <a:ext cx="448"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a:solidFill>
                    <a:srgbClr val="000000"/>
                  </a:solidFill>
                </a:rPr>
                <a:t>2696</a:t>
              </a:r>
              <a:endParaRPr lang="en-GB"/>
            </a:p>
          </p:txBody>
        </p:sp>
        <p:sp>
          <p:nvSpPr>
            <p:cNvPr id="27682" name="Rectangle 38"/>
            <p:cNvSpPr>
              <a:spLocks noChangeArrowheads="1"/>
            </p:cNvSpPr>
            <p:nvPr/>
          </p:nvSpPr>
          <p:spPr bwMode="auto">
            <a:xfrm>
              <a:off x="3124" y="3055"/>
              <a:ext cx="123"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a:solidFill>
                    <a:srgbClr val="000000"/>
                  </a:solidFill>
                  <a:latin typeface="Symbol" panose="05050102010706020507" pitchFamily="18" charset="2"/>
                </a:rPr>
                <a:t>=</a:t>
              </a:r>
              <a:endParaRPr lang="en-GB"/>
            </a:p>
          </p:txBody>
        </p:sp>
      </p:grpSp>
      <p:grpSp>
        <p:nvGrpSpPr>
          <p:cNvPr id="48180" name="Group 52"/>
          <p:cNvGrpSpPr/>
          <p:nvPr/>
        </p:nvGrpSpPr>
        <p:grpSpPr bwMode="auto">
          <a:xfrm>
            <a:off x="5248275" y="3886200"/>
            <a:ext cx="1381125" cy="931862"/>
            <a:chOff x="3124" y="2475"/>
            <a:chExt cx="870" cy="587"/>
          </a:xfrm>
        </p:grpSpPr>
        <p:sp>
          <p:nvSpPr>
            <p:cNvPr id="27675" name="Line 31"/>
            <p:cNvSpPr>
              <a:spLocks noChangeShapeType="1"/>
            </p:cNvSpPr>
            <p:nvPr/>
          </p:nvSpPr>
          <p:spPr bwMode="auto">
            <a:xfrm>
              <a:off x="3306" y="2762"/>
              <a:ext cx="688" cy="1"/>
            </a:xfrm>
            <a:prstGeom prst="line">
              <a:avLst/>
            </a:prstGeom>
            <a:noFill/>
            <a:ln w="14288">
              <a:solidFill>
                <a:srgbClr val="000000"/>
              </a:solidFill>
              <a:round/>
            </a:ln>
            <a:extLst>
              <a:ext uri="{909E8E84-426E-40DD-AFC4-6F175D3DCCD1}">
                <a14:hiddenFill xmlns:a14="http://schemas.microsoft.com/office/drawing/2010/main">
                  <a:noFill/>
                </a14:hiddenFill>
              </a:ext>
            </a:extLst>
          </p:spPr>
          <p:txBody>
            <a:bodyPr/>
            <a:lstStyle/>
            <a:p>
              <a:endParaRPr lang="id-ID"/>
            </a:p>
          </p:txBody>
        </p:sp>
        <p:sp>
          <p:nvSpPr>
            <p:cNvPr id="27676" name="Rectangle 35"/>
            <p:cNvSpPr>
              <a:spLocks noChangeArrowheads="1"/>
            </p:cNvSpPr>
            <p:nvPr/>
          </p:nvSpPr>
          <p:spPr bwMode="auto">
            <a:xfrm>
              <a:off x="3474" y="2793"/>
              <a:ext cx="336"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dirty="0">
                  <a:solidFill>
                    <a:srgbClr val="000000"/>
                  </a:solidFill>
                </a:rPr>
                <a:t>182</a:t>
              </a:r>
              <a:endParaRPr lang="en-GB" dirty="0"/>
            </a:p>
          </p:txBody>
        </p:sp>
        <p:sp>
          <p:nvSpPr>
            <p:cNvPr id="27677" name="Rectangle 36"/>
            <p:cNvSpPr>
              <a:spLocks noChangeArrowheads="1"/>
            </p:cNvSpPr>
            <p:nvPr/>
          </p:nvSpPr>
          <p:spPr bwMode="auto">
            <a:xfrm>
              <a:off x="3322" y="2475"/>
              <a:ext cx="67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dirty="0">
                  <a:solidFill>
                    <a:srgbClr val="000000"/>
                  </a:solidFill>
                </a:rPr>
                <a:t>490683</a:t>
              </a:r>
              <a:endParaRPr lang="en-GB" dirty="0"/>
            </a:p>
          </p:txBody>
        </p:sp>
        <p:sp>
          <p:nvSpPr>
            <p:cNvPr id="27678" name="Rectangle 39"/>
            <p:cNvSpPr>
              <a:spLocks noChangeArrowheads="1"/>
            </p:cNvSpPr>
            <p:nvPr/>
          </p:nvSpPr>
          <p:spPr bwMode="auto">
            <a:xfrm>
              <a:off x="3124" y="2592"/>
              <a:ext cx="123"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dirty="0">
                  <a:solidFill>
                    <a:srgbClr val="000000"/>
                  </a:solidFill>
                  <a:latin typeface="Symbol" panose="05050102010706020507" pitchFamily="18" charset="2"/>
                </a:rPr>
                <a:t>=</a:t>
              </a:r>
              <a:endParaRPr lang="en-GB" dirty="0"/>
            </a:p>
          </p:txBody>
        </p:sp>
      </p:grpSp>
      <p:grpSp>
        <p:nvGrpSpPr>
          <p:cNvPr id="48179" name="Group 51"/>
          <p:cNvGrpSpPr/>
          <p:nvPr/>
        </p:nvGrpSpPr>
        <p:grpSpPr bwMode="auto">
          <a:xfrm>
            <a:off x="4968875" y="2819400"/>
            <a:ext cx="1508125" cy="1049337"/>
            <a:chOff x="2955" y="1769"/>
            <a:chExt cx="950" cy="661"/>
          </a:xfrm>
        </p:grpSpPr>
        <p:sp>
          <p:nvSpPr>
            <p:cNvPr id="27663" name="Line 30"/>
            <p:cNvSpPr>
              <a:spLocks noChangeShapeType="1"/>
            </p:cNvSpPr>
            <p:nvPr/>
          </p:nvSpPr>
          <p:spPr bwMode="auto">
            <a:xfrm>
              <a:off x="3306" y="2094"/>
              <a:ext cx="599" cy="1"/>
            </a:xfrm>
            <a:prstGeom prst="line">
              <a:avLst/>
            </a:prstGeom>
            <a:noFill/>
            <a:ln w="14288">
              <a:solidFill>
                <a:srgbClr val="000000"/>
              </a:solidFill>
              <a:round/>
            </a:ln>
            <a:extLst>
              <a:ext uri="{909E8E84-426E-40DD-AFC4-6F175D3DCCD1}">
                <a14:hiddenFill xmlns:a14="http://schemas.microsoft.com/office/drawing/2010/main">
                  <a:noFill/>
                </a14:hiddenFill>
              </a:ext>
            </a:extLst>
          </p:spPr>
          <p:txBody>
            <a:bodyPr/>
            <a:lstStyle/>
            <a:p>
              <a:endParaRPr lang="id-ID"/>
            </a:p>
          </p:txBody>
        </p:sp>
        <p:sp>
          <p:nvSpPr>
            <p:cNvPr id="27664" name="Rectangle 37"/>
            <p:cNvSpPr>
              <a:spLocks noChangeArrowheads="1"/>
            </p:cNvSpPr>
            <p:nvPr/>
          </p:nvSpPr>
          <p:spPr bwMode="auto">
            <a:xfrm>
              <a:off x="3710" y="2120"/>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600">
                  <a:solidFill>
                    <a:srgbClr val="000000"/>
                  </a:solidFill>
                </a:rPr>
                <a:t>2</a:t>
              </a:r>
              <a:endParaRPr lang="en-GB"/>
            </a:p>
          </p:txBody>
        </p:sp>
        <p:sp>
          <p:nvSpPr>
            <p:cNvPr id="27665" name="Rectangle 40"/>
            <p:cNvSpPr>
              <a:spLocks noChangeArrowheads="1"/>
            </p:cNvSpPr>
            <p:nvPr/>
          </p:nvSpPr>
          <p:spPr bwMode="auto">
            <a:xfrm>
              <a:off x="3406" y="2110"/>
              <a:ext cx="16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a:solidFill>
                    <a:srgbClr val="000000"/>
                  </a:solidFill>
                  <a:latin typeface="Symbol" panose="05050102010706020507" pitchFamily="18" charset="2"/>
                </a:rPr>
                <a:t>å</a:t>
              </a:r>
              <a:endParaRPr lang="en-GB"/>
            </a:p>
          </p:txBody>
        </p:sp>
        <p:sp>
          <p:nvSpPr>
            <p:cNvPr id="27666" name="Rectangle 41"/>
            <p:cNvSpPr>
              <a:spLocks noChangeArrowheads="1"/>
            </p:cNvSpPr>
            <p:nvPr/>
          </p:nvSpPr>
          <p:spPr bwMode="auto">
            <a:xfrm>
              <a:off x="3322" y="1769"/>
              <a:ext cx="16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a:solidFill>
                    <a:srgbClr val="000000"/>
                  </a:solidFill>
                  <a:latin typeface="Symbol" panose="05050102010706020507" pitchFamily="18" charset="2"/>
                </a:rPr>
                <a:t>å</a:t>
              </a:r>
              <a:endParaRPr lang="en-GB"/>
            </a:p>
          </p:txBody>
        </p:sp>
        <p:sp>
          <p:nvSpPr>
            <p:cNvPr id="27667" name="Rectangle 42"/>
            <p:cNvSpPr>
              <a:spLocks noChangeArrowheads="1"/>
            </p:cNvSpPr>
            <p:nvPr/>
          </p:nvSpPr>
          <p:spPr bwMode="auto">
            <a:xfrm>
              <a:off x="3124" y="1924"/>
              <a:ext cx="123"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dirty="0">
                  <a:solidFill>
                    <a:srgbClr val="000000"/>
                  </a:solidFill>
                  <a:latin typeface="Symbol" panose="05050102010706020507" pitchFamily="18" charset="2"/>
                </a:rPr>
                <a:t>=</a:t>
              </a:r>
              <a:endParaRPr lang="en-GB" dirty="0"/>
            </a:p>
          </p:txBody>
        </p:sp>
        <p:sp>
          <p:nvSpPr>
            <p:cNvPr id="27668" name="Rectangle 43"/>
            <p:cNvSpPr>
              <a:spLocks noChangeArrowheads="1"/>
            </p:cNvSpPr>
            <p:nvPr/>
          </p:nvSpPr>
          <p:spPr bwMode="auto">
            <a:xfrm>
              <a:off x="3734" y="2276"/>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600" i="1">
                  <a:solidFill>
                    <a:srgbClr val="000000"/>
                  </a:solidFill>
                </a:rPr>
                <a:t>i</a:t>
              </a:r>
              <a:endParaRPr lang="en-GB"/>
            </a:p>
          </p:txBody>
        </p:sp>
        <p:sp>
          <p:nvSpPr>
            <p:cNvPr id="27669" name="Rectangle 44"/>
            <p:cNvSpPr>
              <a:spLocks noChangeArrowheads="1"/>
            </p:cNvSpPr>
            <p:nvPr/>
          </p:nvSpPr>
          <p:spPr bwMode="auto">
            <a:xfrm>
              <a:off x="3818" y="193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600" i="1">
                  <a:solidFill>
                    <a:srgbClr val="000000"/>
                  </a:solidFill>
                </a:rPr>
                <a:t>i</a:t>
              </a:r>
              <a:endParaRPr lang="en-GB"/>
            </a:p>
          </p:txBody>
        </p:sp>
        <p:sp>
          <p:nvSpPr>
            <p:cNvPr id="27670" name="Rectangle 45"/>
            <p:cNvSpPr>
              <a:spLocks noChangeArrowheads="1"/>
            </p:cNvSpPr>
            <p:nvPr/>
          </p:nvSpPr>
          <p:spPr bwMode="auto">
            <a:xfrm>
              <a:off x="3633" y="193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600" i="1">
                  <a:solidFill>
                    <a:srgbClr val="000000"/>
                  </a:solidFill>
                </a:rPr>
                <a:t>i</a:t>
              </a:r>
              <a:endParaRPr lang="en-GB"/>
            </a:p>
          </p:txBody>
        </p:sp>
        <p:sp>
          <p:nvSpPr>
            <p:cNvPr id="27671" name="Rectangle 46"/>
            <p:cNvSpPr>
              <a:spLocks noChangeArrowheads="1"/>
            </p:cNvSpPr>
            <p:nvPr/>
          </p:nvSpPr>
          <p:spPr bwMode="auto">
            <a:xfrm>
              <a:off x="3566" y="2137"/>
              <a:ext cx="11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i="1">
                  <a:solidFill>
                    <a:srgbClr val="000000"/>
                  </a:solidFill>
                </a:rPr>
                <a:t>u</a:t>
              </a:r>
              <a:endParaRPr lang="en-GB"/>
            </a:p>
          </p:txBody>
        </p:sp>
        <p:sp>
          <p:nvSpPr>
            <p:cNvPr id="27672" name="Rectangle 47"/>
            <p:cNvSpPr>
              <a:spLocks noChangeArrowheads="1"/>
            </p:cNvSpPr>
            <p:nvPr/>
          </p:nvSpPr>
          <p:spPr bwMode="auto">
            <a:xfrm>
              <a:off x="3691" y="1796"/>
              <a:ext cx="11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i="1" dirty="0">
                  <a:solidFill>
                    <a:srgbClr val="000000"/>
                  </a:solidFill>
                </a:rPr>
                <a:t>u</a:t>
              </a:r>
              <a:endParaRPr lang="en-GB" dirty="0"/>
            </a:p>
          </p:txBody>
        </p:sp>
        <p:sp>
          <p:nvSpPr>
            <p:cNvPr id="27673" name="Rectangle 48"/>
            <p:cNvSpPr>
              <a:spLocks noChangeArrowheads="1"/>
            </p:cNvSpPr>
            <p:nvPr/>
          </p:nvSpPr>
          <p:spPr bwMode="auto">
            <a:xfrm>
              <a:off x="3508" y="1796"/>
              <a:ext cx="125"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i="1">
                  <a:solidFill>
                    <a:srgbClr val="000000"/>
                  </a:solidFill>
                </a:rPr>
                <a:t>Y</a:t>
              </a:r>
              <a:endParaRPr lang="en-GB"/>
            </a:p>
          </p:txBody>
        </p:sp>
        <p:sp>
          <p:nvSpPr>
            <p:cNvPr id="27674" name="Rectangle 49"/>
            <p:cNvSpPr>
              <a:spLocks noChangeArrowheads="1"/>
            </p:cNvSpPr>
            <p:nvPr/>
          </p:nvSpPr>
          <p:spPr bwMode="auto">
            <a:xfrm>
              <a:off x="2955" y="1951"/>
              <a:ext cx="11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i="1" dirty="0">
                  <a:solidFill>
                    <a:srgbClr val="000000"/>
                  </a:solidFill>
                </a:rPr>
                <a:t>b</a:t>
              </a:r>
              <a:endParaRPr lang="en-GB" dirty="0"/>
            </a:p>
          </p:txBody>
        </p:sp>
      </p:grpSp>
      <p:sp>
        <p:nvSpPr>
          <p:cNvPr id="52" name="Rectangle 51"/>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2" name="Rectangle 1"/>
          <p:cNvSpPr/>
          <p:nvPr/>
        </p:nvSpPr>
        <p:spPr>
          <a:xfrm>
            <a:off x="1814758" y="5334000"/>
            <a:ext cx="4572000" cy="907941"/>
          </a:xfrm>
          <a:prstGeom prst="rect">
            <a:avLst/>
          </a:prstGeom>
        </p:spPr>
        <p:txBody>
          <a:bodyPr>
            <a:spAutoFit/>
          </a:bodyPr>
          <a:lstStyle/>
          <a:p>
            <a:pPr eaLnBrk="1" hangingPunct="1">
              <a:spcAft>
                <a:spcPts val="600"/>
              </a:spcAft>
            </a:pPr>
            <a:r>
              <a:rPr lang="en-AU" dirty="0" err="1">
                <a:cs typeface="Times New Roman" panose="02020603050405020304" pitchFamily="18" charset="0"/>
              </a:rPr>
              <a:t>Persamaan</a:t>
            </a:r>
            <a:r>
              <a:rPr lang="en-AU" dirty="0">
                <a:cs typeface="Times New Roman" panose="02020603050405020304" pitchFamily="18" charset="0"/>
              </a:rPr>
              <a:t> </a:t>
            </a:r>
            <a:r>
              <a:rPr lang="en-AU" dirty="0" err="1">
                <a:cs typeface="Times New Roman" panose="02020603050405020304" pitchFamily="18" charset="0"/>
              </a:rPr>
              <a:t>trendnya</a:t>
            </a:r>
            <a:r>
              <a:rPr lang="en-AU" dirty="0">
                <a:cs typeface="Times New Roman" panose="02020603050405020304" pitchFamily="18" charset="0"/>
              </a:rPr>
              <a:t> :	</a:t>
            </a:r>
          </a:p>
          <a:p>
            <a:pPr eaLnBrk="1" hangingPunct="1"/>
            <a:r>
              <a:rPr lang="en-AU" dirty="0">
                <a:solidFill>
                  <a:srgbClr val="FFFF00"/>
                </a:solidFill>
                <a:cs typeface="Times New Roman" panose="02020603050405020304" pitchFamily="18" charset="0"/>
              </a:rPr>
              <a:t>Y' = 20879,0769 + 2696,0604 </a:t>
            </a:r>
            <a:r>
              <a:rPr lang="id-ID" dirty="0" smtClean="0">
                <a:solidFill>
                  <a:srgbClr val="FFFF00"/>
                </a:solidFill>
                <a:cs typeface="Times New Roman" panose="02020603050405020304" pitchFamily="18" charset="0"/>
              </a:rPr>
              <a:t>U</a:t>
            </a:r>
            <a:endParaRPr lang="en-AU" dirty="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8131"/>
                                        </p:tgtEl>
                                        <p:attrNameLst>
                                          <p:attrName>style.visibility</p:attrName>
                                        </p:attrNameLst>
                                      </p:cBhvr>
                                      <p:to>
                                        <p:strVal val="visible"/>
                                      </p:to>
                                    </p:set>
                                    <p:animEffect transition="in" filter="checkerboard(across)">
                                      <p:cBhvr>
                                        <p:cTn id="7" dur="500"/>
                                        <p:tgtEl>
                                          <p:spTgt spid="4813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8137"/>
                                        </p:tgtEl>
                                        <p:attrNameLst>
                                          <p:attrName>style.visibility</p:attrName>
                                        </p:attrNameLst>
                                      </p:cBhvr>
                                      <p:to>
                                        <p:strVal val="visible"/>
                                      </p:to>
                                    </p:set>
                                    <p:animEffect transition="in" filter="checkerboard(across)">
                                      <p:cBhvr>
                                        <p:cTn id="12" dur="500"/>
                                        <p:tgtEl>
                                          <p:spTgt spid="4813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8153"/>
                                        </p:tgtEl>
                                        <p:attrNameLst>
                                          <p:attrName>style.visibility</p:attrName>
                                        </p:attrNameLst>
                                      </p:cBhvr>
                                      <p:to>
                                        <p:strVal val="visible"/>
                                      </p:to>
                                    </p:set>
                                    <p:animEffect transition="in" filter="checkerboard(across)">
                                      <p:cBhvr>
                                        <p:cTn id="17" dur="500"/>
                                        <p:tgtEl>
                                          <p:spTgt spid="48153"/>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48154"/>
                                        </p:tgtEl>
                                        <p:attrNameLst>
                                          <p:attrName>style.visibility</p:attrName>
                                        </p:attrNameLst>
                                      </p:cBhvr>
                                      <p:to>
                                        <p:strVal val="visible"/>
                                      </p:to>
                                    </p:set>
                                    <p:animEffect transition="in" filter="checkerboard(across)">
                                      <p:cBhvr>
                                        <p:cTn id="22" dur="500"/>
                                        <p:tgtEl>
                                          <p:spTgt spid="48154"/>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48155"/>
                                        </p:tgtEl>
                                        <p:attrNameLst>
                                          <p:attrName>style.visibility</p:attrName>
                                        </p:attrNameLst>
                                      </p:cBhvr>
                                      <p:to>
                                        <p:strVal val="visible"/>
                                      </p:to>
                                    </p:set>
                                    <p:animEffect transition="in" filter="checkerboard(across)">
                                      <p:cBhvr>
                                        <p:cTn id="27" dur="500"/>
                                        <p:tgtEl>
                                          <p:spTgt spid="48155"/>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48156"/>
                                        </p:tgtEl>
                                        <p:attrNameLst>
                                          <p:attrName>style.visibility</p:attrName>
                                        </p:attrNameLst>
                                      </p:cBhvr>
                                      <p:to>
                                        <p:strVal val="visible"/>
                                      </p:to>
                                    </p:set>
                                    <p:animEffect transition="in" filter="checkerboard(across)">
                                      <p:cBhvr>
                                        <p:cTn id="32" dur="500"/>
                                        <p:tgtEl>
                                          <p:spTgt spid="48156"/>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48178"/>
                                        </p:tgtEl>
                                        <p:attrNameLst>
                                          <p:attrName>style.visibility</p:attrName>
                                        </p:attrNameLst>
                                      </p:cBhvr>
                                      <p:to>
                                        <p:strVal val="visible"/>
                                      </p:to>
                                    </p:set>
                                    <p:animEffect transition="in" filter="checkerboard(across)">
                                      <p:cBhvr>
                                        <p:cTn id="37" dur="500"/>
                                        <p:tgtEl>
                                          <p:spTgt spid="48178"/>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48179"/>
                                        </p:tgtEl>
                                        <p:attrNameLst>
                                          <p:attrName>style.visibility</p:attrName>
                                        </p:attrNameLst>
                                      </p:cBhvr>
                                      <p:to>
                                        <p:strVal val="visible"/>
                                      </p:to>
                                    </p:set>
                                    <p:animEffect transition="in" filter="checkerboard(across)">
                                      <p:cBhvr>
                                        <p:cTn id="42" dur="500"/>
                                        <p:tgtEl>
                                          <p:spTgt spid="48179"/>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48180"/>
                                        </p:tgtEl>
                                        <p:attrNameLst>
                                          <p:attrName>style.visibility</p:attrName>
                                        </p:attrNameLst>
                                      </p:cBhvr>
                                      <p:to>
                                        <p:strVal val="visible"/>
                                      </p:to>
                                    </p:set>
                                    <p:animEffect transition="in" filter="checkerboard(across)">
                                      <p:cBhvr>
                                        <p:cTn id="47" dur="500"/>
                                        <p:tgtEl>
                                          <p:spTgt spid="48180"/>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nodeType="clickEffect">
                                  <p:stCondLst>
                                    <p:cond delay="0"/>
                                  </p:stCondLst>
                                  <p:childTnLst>
                                    <p:set>
                                      <p:cBhvr>
                                        <p:cTn id="51" dur="1" fill="hold">
                                          <p:stCondLst>
                                            <p:cond delay="0"/>
                                          </p:stCondLst>
                                        </p:cTn>
                                        <p:tgtEl>
                                          <p:spTgt spid="48181"/>
                                        </p:tgtEl>
                                        <p:attrNameLst>
                                          <p:attrName>style.visibility</p:attrName>
                                        </p:attrNameLst>
                                      </p:cBhvr>
                                      <p:to>
                                        <p:strVal val="visible"/>
                                      </p:to>
                                    </p:set>
                                    <p:animEffect transition="in" filter="checkerboard(across)">
                                      <p:cBhvr>
                                        <p:cTn id="52" dur="500"/>
                                        <p:tgtEl>
                                          <p:spTgt spid="48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autoUpdateAnimBg="0"/>
      <p:bldP spid="48153" grpId="0" animBg="1"/>
      <p:bldP spid="48178"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1"/>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333B2F3-A5B2-4050-B298-3CF777E117FC}"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28675" name="Footer Placeholder 2"/>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28676" name="Slide Number Placeholder 3"/>
          <p:cNvSpPr>
            <a:spLocks noGrp="1"/>
          </p:cNvSpPr>
          <p:nvPr>
            <p:ph type="sldNum" sz="quarter" idx="12"/>
          </p:nvPr>
        </p:nvSpPr>
        <p:spPr>
          <a:xfrm>
            <a:off x="80010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3738205-9B2F-432E-A0AD-46179604876A}" type="slidenum">
              <a:rPr lang="en-GB" sz="1400" smtClean="0">
                <a:latin typeface="Arial" panose="020B0604020202020204" pitchFamily="34" charset="0"/>
              </a:rPr>
              <a:t>29</a:t>
            </a:fld>
            <a:endParaRPr lang="en-GB" sz="1400" dirty="0" smtClean="0">
              <a:latin typeface="Arial" panose="020B0604020202020204" pitchFamily="34" charset="0"/>
            </a:endParaRPr>
          </a:p>
        </p:txBody>
      </p:sp>
      <p:sp>
        <p:nvSpPr>
          <p:cNvPr id="65538" name="Text Box 2"/>
          <p:cNvSpPr txBox="1">
            <a:spLocks noChangeArrowheads="1"/>
          </p:cNvSpPr>
          <p:nvPr/>
        </p:nvSpPr>
        <p:spPr bwMode="auto">
          <a:xfrm>
            <a:off x="762000" y="993775"/>
            <a:ext cx="67056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dirty="0" err="1">
                <a:cs typeface="Times New Roman" panose="02020603050405020304" pitchFamily="18" charset="0"/>
              </a:rPr>
              <a:t>Persamaan</a:t>
            </a:r>
            <a:r>
              <a:rPr lang="en-AU" dirty="0">
                <a:cs typeface="Times New Roman" panose="02020603050405020304" pitchFamily="18" charset="0"/>
              </a:rPr>
              <a:t> </a:t>
            </a:r>
            <a:r>
              <a:rPr lang="en-AU" dirty="0" err="1">
                <a:cs typeface="Times New Roman" panose="02020603050405020304" pitchFamily="18" charset="0"/>
              </a:rPr>
              <a:t>trendnya</a:t>
            </a:r>
            <a:r>
              <a:rPr lang="en-AU" dirty="0">
                <a:cs typeface="Times New Roman" panose="02020603050405020304" pitchFamily="18" charset="0"/>
              </a:rPr>
              <a:t> :	</a:t>
            </a:r>
          </a:p>
          <a:p>
            <a:pPr eaLnBrk="1" hangingPunct="1"/>
            <a:r>
              <a:rPr lang="en-AU" dirty="0">
                <a:solidFill>
                  <a:srgbClr val="FFFF00"/>
                </a:solidFill>
                <a:cs typeface="Times New Roman" panose="02020603050405020304" pitchFamily="18" charset="0"/>
              </a:rPr>
              <a:t>Y' = 20879,0769 + 2696,0604 </a:t>
            </a:r>
            <a:r>
              <a:rPr lang="id-ID" dirty="0" smtClean="0">
                <a:solidFill>
                  <a:srgbClr val="FFFF00"/>
                </a:solidFill>
                <a:cs typeface="Times New Roman" panose="02020603050405020304" pitchFamily="18" charset="0"/>
              </a:rPr>
              <a:t>U</a:t>
            </a:r>
            <a:endParaRPr lang="en-AU" dirty="0">
              <a:cs typeface="Times New Roman" panose="02020603050405020304" pitchFamily="18" charset="0"/>
            </a:endParaRPr>
          </a:p>
          <a:p>
            <a:pPr eaLnBrk="1" hangingPunct="1"/>
            <a:r>
              <a:rPr lang="en-AU" dirty="0">
                <a:cs typeface="Times New Roman" panose="02020603050405020304" pitchFamily="18" charset="0"/>
              </a:rPr>
              <a:t>unit u 		= 1 </a:t>
            </a:r>
            <a:r>
              <a:rPr lang="en-AU" dirty="0" err="1">
                <a:cs typeface="Times New Roman" panose="02020603050405020304" pitchFamily="18" charset="0"/>
              </a:rPr>
              <a:t>tahun</a:t>
            </a:r>
            <a:endParaRPr lang="en-AU" dirty="0">
              <a:cs typeface="Times New Roman" panose="02020603050405020304" pitchFamily="18" charset="0"/>
            </a:endParaRPr>
          </a:p>
          <a:p>
            <a:pPr eaLnBrk="1" hangingPunct="1"/>
            <a:r>
              <a:rPr lang="en-AU" dirty="0" err="1">
                <a:cs typeface="Times New Roman" panose="02020603050405020304" pitchFamily="18" charset="0"/>
              </a:rPr>
              <a:t>Tahun</a:t>
            </a:r>
            <a:r>
              <a:rPr lang="en-AU" dirty="0">
                <a:cs typeface="Times New Roman" panose="02020603050405020304" pitchFamily="18" charset="0"/>
              </a:rPr>
              <a:t> </a:t>
            </a:r>
            <a:r>
              <a:rPr lang="en-AU" dirty="0" err="1">
                <a:cs typeface="Times New Roman" panose="02020603050405020304" pitchFamily="18" charset="0"/>
              </a:rPr>
              <a:t>Dasar</a:t>
            </a:r>
            <a:r>
              <a:rPr lang="en-AU" dirty="0">
                <a:cs typeface="Times New Roman" panose="02020603050405020304" pitchFamily="18" charset="0"/>
              </a:rPr>
              <a:t> 	= 30 </a:t>
            </a:r>
            <a:r>
              <a:rPr lang="en-AU" dirty="0" err="1">
                <a:cs typeface="Times New Roman" panose="02020603050405020304" pitchFamily="18" charset="0"/>
              </a:rPr>
              <a:t>Juni</a:t>
            </a:r>
            <a:r>
              <a:rPr lang="en-AU" dirty="0">
                <a:cs typeface="Times New Roman" panose="02020603050405020304" pitchFamily="18" charset="0"/>
              </a:rPr>
              <a:t> </a:t>
            </a:r>
            <a:r>
              <a:rPr lang="en-AU" dirty="0" smtClean="0">
                <a:cs typeface="Times New Roman" panose="02020603050405020304" pitchFamily="18" charset="0"/>
              </a:rPr>
              <a:t>1986</a:t>
            </a:r>
            <a:r>
              <a:rPr lang="id-ID" dirty="0" smtClean="0">
                <a:cs typeface="Times New Roman" panose="02020603050405020304" pitchFamily="18" charset="0"/>
              </a:rPr>
              <a:t> atau </a:t>
            </a:r>
            <a:r>
              <a:rPr lang="en-AU" dirty="0" smtClean="0">
                <a:cs typeface="Times New Roman" panose="02020603050405020304" pitchFamily="18" charset="0"/>
              </a:rPr>
              <a:t>1 </a:t>
            </a:r>
            <a:r>
              <a:rPr lang="en-AU" dirty="0" err="1">
                <a:cs typeface="Times New Roman" panose="02020603050405020304" pitchFamily="18" charset="0"/>
              </a:rPr>
              <a:t>Juli</a:t>
            </a:r>
            <a:r>
              <a:rPr lang="en-AU" dirty="0">
                <a:cs typeface="Times New Roman" panose="02020603050405020304" pitchFamily="18" charset="0"/>
              </a:rPr>
              <a:t> 1986</a:t>
            </a:r>
          </a:p>
          <a:p>
            <a:pPr eaLnBrk="1" hangingPunct="1"/>
            <a:r>
              <a:rPr lang="en-AU" dirty="0">
                <a:cs typeface="Times New Roman" panose="02020603050405020304" pitchFamily="18" charset="0"/>
              </a:rPr>
              <a:t>		= 1986 = 0</a:t>
            </a:r>
          </a:p>
          <a:p>
            <a:pPr eaLnBrk="1" hangingPunct="1"/>
            <a:r>
              <a:rPr lang="en-AU" dirty="0">
                <a:cs typeface="Times New Roman" panose="02020603050405020304" pitchFamily="18" charset="0"/>
              </a:rPr>
              <a:t>Y 		= </a:t>
            </a:r>
            <a:r>
              <a:rPr lang="en-AU" dirty="0" err="1">
                <a:cs typeface="Times New Roman" panose="02020603050405020304" pitchFamily="18" charset="0"/>
              </a:rPr>
              <a:t>Jumlah</a:t>
            </a:r>
            <a:r>
              <a:rPr lang="en-AU" dirty="0">
                <a:cs typeface="Times New Roman" panose="02020603050405020304" pitchFamily="18" charset="0"/>
              </a:rPr>
              <a:t> </a:t>
            </a:r>
            <a:r>
              <a:rPr lang="en-AU" dirty="0" err="1">
                <a:cs typeface="Times New Roman" panose="02020603050405020304" pitchFamily="18" charset="0"/>
              </a:rPr>
              <a:t>impor</a:t>
            </a:r>
            <a:r>
              <a:rPr lang="en-AU" dirty="0">
                <a:cs typeface="Times New Roman" panose="02020603050405020304" pitchFamily="18" charset="0"/>
              </a:rPr>
              <a:t> </a:t>
            </a:r>
            <a:r>
              <a:rPr lang="en-AU" dirty="0" err="1">
                <a:cs typeface="Times New Roman" panose="02020603050405020304" pitchFamily="18" charset="0"/>
              </a:rPr>
              <a:t>tahunan</a:t>
            </a:r>
            <a:r>
              <a:rPr lang="en-AU" dirty="0">
                <a:cs typeface="Times New Roman" panose="02020603050405020304" pitchFamily="18" charset="0"/>
              </a:rPr>
              <a:t> (Kg)</a:t>
            </a:r>
            <a:endParaRPr lang="en-GB" dirty="0"/>
          </a:p>
        </p:txBody>
      </p:sp>
      <p:sp>
        <p:nvSpPr>
          <p:cNvPr id="65539" name="Text Box 3"/>
          <p:cNvSpPr txBox="1">
            <a:spLocks noChangeArrowheads="1"/>
          </p:cNvSpPr>
          <p:nvPr/>
        </p:nvSpPr>
        <p:spPr bwMode="auto">
          <a:xfrm>
            <a:off x="762000" y="3657600"/>
            <a:ext cx="6858000" cy="21929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130000"/>
              </a:lnSpc>
            </a:pPr>
            <a:r>
              <a:rPr lang="en-AU" sz="2100" dirty="0" err="1">
                <a:solidFill>
                  <a:srgbClr val="FFC000"/>
                </a:solidFill>
                <a:cs typeface="Times New Roman" panose="02020603050405020304" pitchFamily="18" charset="0"/>
              </a:rPr>
              <a:t>Dimana</a:t>
            </a:r>
            <a:r>
              <a:rPr lang="en-AU" sz="2100" dirty="0">
                <a:solidFill>
                  <a:srgbClr val="FFC000"/>
                </a:solidFill>
                <a:cs typeface="Times New Roman" panose="02020603050405020304" pitchFamily="18" charset="0"/>
              </a:rPr>
              <a:t> :</a:t>
            </a:r>
          </a:p>
          <a:p>
            <a:pPr eaLnBrk="1" hangingPunct="1">
              <a:lnSpc>
                <a:spcPct val="130000"/>
              </a:lnSpc>
            </a:pPr>
            <a:r>
              <a:rPr lang="en-AU" sz="2100" dirty="0">
                <a:solidFill>
                  <a:srgbClr val="99FFCC"/>
                </a:solidFill>
                <a:cs typeface="Times New Roman" panose="02020603050405020304" pitchFamily="18" charset="0"/>
              </a:rPr>
              <a:t>Y' = </a:t>
            </a:r>
            <a:r>
              <a:rPr lang="en-AU" sz="2100" dirty="0" err="1">
                <a:solidFill>
                  <a:srgbClr val="99FFCC"/>
                </a:solidFill>
                <a:cs typeface="Times New Roman" panose="02020603050405020304" pitchFamily="18" charset="0"/>
              </a:rPr>
              <a:t>nilai</a:t>
            </a:r>
            <a:r>
              <a:rPr lang="en-AU" sz="2100" dirty="0">
                <a:solidFill>
                  <a:srgbClr val="99FFCC"/>
                </a:solidFill>
                <a:cs typeface="Times New Roman" panose="02020603050405020304" pitchFamily="18" charset="0"/>
              </a:rPr>
              <a:t> trend yang </a:t>
            </a:r>
            <a:r>
              <a:rPr lang="en-AU" sz="2100" dirty="0" err="1">
                <a:solidFill>
                  <a:srgbClr val="99FFCC"/>
                </a:solidFill>
                <a:cs typeface="Times New Roman" panose="02020603050405020304" pitchFamily="18" charset="0"/>
              </a:rPr>
              <a:t>ditaksir</a:t>
            </a:r>
            <a:endParaRPr lang="en-AU" sz="2100" dirty="0">
              <a:solidFill>
                <a:srgbClr val="99FFCC"/>
              </a:solidFill>
              <a:cs typeface="Times New Roman" panose="02020603050405020304" pitchFamily="18" charset="0"/>
            </a:endParaRPr>
          </a:p>
          <a:p>
            <a:pPr eaLnBrk="1" hangingPunct="1">
              <a:lnSpc>
                <a:spcPct val="130000"/>
              </a:lnSpc>
            </a:pPr>
            <a:r>
              <a:rPr lang="en-AU" sz="2100" dirty="0">
                <a:solidFill>
                  <a:srgbClr val="99FFCC"/>
                </a:solidFill>
                <a:cs typeface="Times New Roman" panose="02020603050405020304" pitchFamily="18" charset="0"/>
              </a:rPr>
              <a:t>a = 20879,0769 =  </a:t>
            </a:r>
            <a:r>
              <a:rPr lang="en-AU" sz="2100" dirty="0" err="1">
                <a:solidFill>
                  <a:srgbClr val="99FFCC"/>
                </a:solidFill>
                <a:cs typeface="Times New Roman" panose="02020603050405020304" pitchFamily="18" charset="0"/>
              </a:rPr>
              <a:t>nilai</a:t>
            </a:r>
            <a:r>
              <a:rPr lang="en-AU" sz="2100" dirty="0">
                <a:solidFill>
                  <a:srgbClr val="99FFCC"/>
                </a:solidFill>
                <a:cs typeface="Times New Roman" panose="02020603050405020304" pitchFamily="18" charset="0"/>
              </a:rPr>
              <a:t> trend </a:t>
            </a:r>
            <a:r>
              <a:rPr lang="en-AU" sz="2100" dirty="0" err="1">
                <a:solidFill>
                  <a:srgbClr val="99FFCC"/>
                </a:solidFill>
                <a:cs typeface="Times New Roman" panose="02020603050405020304" pitchFamily="18" charset="0"/>
              </a:rPr>
              <a:t>dari</a:t>
            </a:r>
            <a:r>
              <a:rPr lang="en-AU" sz="2100" dirty="0">
                <a:solidFill>
                  <a:srgbClr val="99FFCC"/>
                </a:solidFill>
                <a:cs typeface="Times New Roman" panose="02020603050405020304" pitchFamily="18" charset="0"/>
              </a:rPr>
              <a:t> </a:t>
            </a:r>
            <a:r>
              <a:rPr lang="en-AU" sz="2100" dirty="0" err="1">
                <a:solidFill>
                  <a:srgbClr val="99FFCC"/>
                </a:solidFill>
                <a:cs typeface="Times New Roman" panose="02020603050405020304" pitchFamily="18" charset="0"/>
              </a:rPr>
              <a:t>periode</a:t>
            </a:r>
            <a:r>
              <a:rPr lang="en-AU" sz="2100" dirty="0">
                <a:solidFill>
                  <a:srgbClr val="99FFCC"/>
                </a:solidFill>
                <a:cs typeface="Times New Roman" panose="02020603050405020304" pitchFamily="18" charset="0"/>
              </a:rPr>
              <a:t> </a:t>
            </a:r>
            <a:r>
              <a:rPr lang="en-AU" sz="2100" dirty="0" err="1">
                <a:solidFill>
                  <a:srgbClr val="99FFCC"/>
                </a:solidFill>
                <a:cs typeface="Times New Roman" panose="02020603050405020304" pitchFamily="18" charset="0"/>
              </a:rPr>
              <a:t>dasar</a:t>
            </a:r>
            <a:r>
              <a:rPr lang="en-AU" sz="2100" dirty="0">
                <a:solidFill>
                  <a:srgbClr val="99FFCC"/>
                </a:solidFill>
                <a:cs typeface="Times New Roman" panose="02020603050405020304" pitchFamily="18" charset="0"/>
              </a:rPr>
              <a:t> 1986</a:t>
            </a:r>
          </a:p>
          <a:p>
            <a:pPr eaLnBrk="1" hangingPunct="1">
              <a:lnSpc>
                <a:spcPct val="130000"/>
              </a:lnSpc>
            </a:pPr>
            <a:r>
              <a:rPr lang="en-AU" sz="2100" dirty="0">
                <a:solidFill>
                  <a:srgbClr val="99FFCC"/>
                </a:solidFill>
                <a:cs typeface="Times New Roman" panose="02020603050405020304" pitchFamily="18" charset="0"/>
              </a:rPr>
              <a:t>b = 2696,0604   =  </a:t>
            </a:r>
            <a:r>
              <a:rPr lang="en-AU" sz="2100" dirty="0" err="1">
                <a:solidFill>
                  <a:srgbClr val="99FFCC"/>
                </a:solidFill>
                <a:cs typeface="Times New Roman" panose="02020603050405020304" pitchFamily="18" charset="0"/>
              </a:rPr>
              <a:t>pertambahan</a:t>
            </a:r>
            <a:r>
              <a:rPr lang="en-AU" sz="2100" dirty="0">
                <a:solidFill>
                  <a:srgbClr val="99FFCC"/>
                </a:solidFill>
                <a:cs typeface="Times New Roman" panose="02020603050405020304" pitchFamily="18" charset="0"/>
              </a:rPr>
              <a:t> per </a:t>
            </a:r>
            <a:r>
              <a:rPr lang="en-AU" sz="2100" dirty="0" err="1">
                <a:solidFill>
                  <a:srgbClr val="99FFCC"/>
                </a:solidFill>
                <a:cs typeface="Times New Roman" panose="02020603050405020304" pitchFamily="18" charset="0"/>
              </a:rPr>
              <a:t>tahun</a:t>
            </a:r>
            <a:r>
              <a:rPr lang="en-AU" sz="2100" dirty="0">
                <a:solidFill>
                  <a:srgbClr val="99FFCC"/>
                </a:solidFill>
                <a:cs typeface="Times New Roman" panose="02020603050405020304" pitchFamily="18" charset="0"/>
              </a:rPr>
              <a:t> </a:t>
            </a:r>
            <a:r>
              <a:rPr lang="en-AU" sz="2100" dirty="0" err="1">
                <a:solidFill>
                  <a:srgbClr val="99FFCC"/>
                </a:solidFill>
                <a:cs typeface="Times New Roman" panose="02020603050405020304" pitchFamily="18" charset="0"/>
              </a:rPr>
              <a:t>secara</a:t>
            </a:r>
            <a:r>
              <a:rPr lang="en-AU" sz="2100" dirty="0">
                <a:solidFill>
                  <a:srgbClr val="99FFCC"/>
                </a:solidFill>
                <a:cs typeface="Times New Roman" panose="02020603050405020304" pitchFamily="18" charset="0"/>
              </a:rPr>
              <a:t> linier</a:t>
            </a:r>
          </a:p>
          <a:p>
            <a:pPr eaLnBrk="1" hangingPunct="1">
              <a:lnSpc>
                <a:spcPct val="130000"/>
              </a:lnSpc>
            </a:pPr>
            <a:r>
              <a:rPr lang="id-ID" sz="2100" dirty="0" smtClean="0">
                <a:solidFill>
                  <a:srgbClr val="99FFCC"/>
                </a:solidFill>
                <a:cs typeface="Times New Roman" panose="02020603050405020304" pitchFamily="18" charset="0"/>
              </a:rPr>
              <a:t>U</a:t>
            </a:r>
            <a:r>
              <a:rPr lang="en-AU" sz="2100" dirty="0" smtClean="0">
                <a:solidFill>
                  <a:srgbClr val="99FFCC"/>
                </a:solidFill>
                <a:cs typeface="Times New Roman" panose="02020603050405020304" pitchFamily="18" charset="0"/>
              </a:rPr>
              <a:t> </a:t>
            </a:r>
            <a:r>
              <a:rPr lang="en-AU" sz="2100" dirty="0">
                <a:solidFill>
                  <a:srgbClr val="99FFCC"/>
                </a:solidFill>
                <a:cs typeface="Times New Roman" panose="02020603050405020304" pitchFamily="18" charset="0"/>
              </a:rPr>
              <a:t>= unit </a:t>
            </a:r>
            <a:r>
              <a:rPr lang="en-AU" sz="2100" dirty="0" err="1">
                <a:solidFill>
                  <a:srgbClr val="99FFCC"/>
                </a:solidFill>
                <a:cs typeface="Times New Roman" panose="02020603050405020304" pitchFamily="18" charset="0"/>
              </a:rPr>
              <a:t>tahun</a:t>
            </a:r>
            <a:r>
              <a:rPr lang="en-AU" sz="2100" dirty="0">
                <a:solidFill>
                  <a:srgbClr val="99FFCC"/>
                </a:solidFill>
                <a:cs typeface="Times New Roman" panose="02020603050405020304" pitchFamily="18" charset="0"/>
              </a:rPr>
              <a:t> yang </a:t>
            </a:r>
            <a:r>
              <a:rPr lang="en-AU" sz="2100" dirty="0" err="1">
                <a:solidFill>
                  <a:srgbClr val="99FFCC"/>
                </a:solidFill>
                <a:cs typeface="Times New Roman" panose="02020603050405020304" pitchFamily="18" charset="0"/>
              </a:rPr>
              <a:t>dihitung</a:t>
            </a:r>
            <a:r>
              <a:rPr lang="en-AU" sz="2100" dirty="0">
                <a:solidFill>
                  <a:srgbClr val="99FFCC"/>
                </a:solidFill>
                <a:cs typeface="Times New Roman" panose="02020603050405020304" pitchFamily="18" charset="0"/>
              </a:rPr>
              <a:t> </a:t>
            </a:r>
            <a:r>
              <a:rPr lang="en-AU" sz="2100" dirty="0" err="1">
                <a:solidFill>
                  <a:srgbClr val="99FFCC"/>
                </a:solidFill>
                <a:cs typeface="Times New Roman" panose="02020603050405020304" pitchFamily="18" charset="0"/>
              </a:rPr>
              <a:t>dari</a:t>
            </a:r>
            <a:r>
              <a:rPr lang="en-AU" sz="2100" dirty="0">
                <a:solidFill>
                  <a:srgbClr val="99FFCC"/>
                </a:solidFill>
                <a:cs typeface="Times New Roman" panose="02020603050405020304" pitchFamily="18" charset="0"/>
              </a:rPr>
              <a:t> u = 0</a:t>
            </a:r>
            <a:endParaRPr lang="en-GB" sz="2100" dirty="0">
              <a:solidFill>
                <a:srgbClr val="99FFCC"/>
              </a:solidFill>
            </a:endParaRPr>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4" name="Rectangle 3"/>
          <p:cNvSpPr/>
          <p:nvPr/>
        </p:nvSpPr>
        <p:spPr>
          <a:xfrm>
            <a:off x="457200" y="285690"/>
            <a:ext cx="6434759" cy="400110"/>
          </a:xfrm>
          <a:prstGeom prst="rect">
            <a:avLst/>
          </a:prstGeom>
        </p:spPr>
        <p:txBody>
          <a:bodyPr wrap="square">
            <a:spAutoFit/>
          </a:bodyPr>
          <a:lstStyle/>
          <a:p>
            <a:r>
              <a:rPr lang="en-AU" sz="2000" b="1" dirty="0">
                <a:cs typeface="Times New Roman" panose="02020603050405020304" pitchFamily="18" charset="0"/>
              </a:rPr>
              <a:t>METODE KUADRAT TERKECIL (LEAST SQUARE)</a:t>
            </a:r>
            <a:endParaRPr lang="id-ID"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5538">
                                            <p:txEl>
                                              <p:pRg st="0" end="0"/>
                                            </p:txEl>
                                          </p:spTgt>
                                        </p:tgtEl>
                                        <p:attrNameLst>
                                          <p:attrName>style.visibility</p:attrName>
                                        </p:attrNameLst>
                                      </p:cBhvr>
                                      <p:to>
                                        <p:strVal val="visible"/>
                                      </p:to>
                                    </p:set>
                                    <p:animEffect transition="in" filter="slide(fromBottom)">
                                      <p:cBhvr>
                                        <p:cTn id="7" dur="500"/>
                                        <p:tgtEl>
                                          <p:spTgt spid="6553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65538">
                                            <p:txEl>
                                              <p:pRg st="1" end="1"/>
                                            </p:txEl>
                                          </p:spTgt>
                                        </p:tgtEl>
                                        <p:attrNameLst>
                                          <p:attrName>style.visibility</p:attrName>
                                        </p:attrNameLst>
                                      </p:cBhvr>
                                      <p:to>
                                        <p:strVal val="visible"/>
                                      </p:to>
                                    </p:set>
                                    <p:animEffect transition="in" filter="slide(fromBottom)">
                                      <p:cBhvr>
                                        <p:cTn id="12" dur="500"/>
                                        <p:tgtEl>
                                          <p:spTgt spid="6553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65538">
                                            <p:txEl>
                                              <p:pRg st="2" end="2"/>
                                            </p:txEl>
                                          </p:spTgt>
                                        </p:tgtEl>
                                        <p:attrNameLst>
                                          <p:attrName>style.visibility</p:attrName>
                                        </p:attrNameLst>
                                      </p:cBhvr>
                                      <p:to>
                                        <p:strVal val="visible"/>
                                      </p:to>
                                    </p:set>
                                    <p:animEffect transition="in" filter="slide(fromBottom)">
                                      <p:cBhvr>
                                        <p:cTn id="17" dur="500"/>
                                        <p:tgtEl>
                                          <p:spTgt spid="6553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65538">
                                            <p:txEl>
                                              <p:pRg st="3" end="3"/>
                                            </p:txEl>
                                          </p:spTgt>
                                        </p:tgtEl>
                                        <p:attrNameLst>
                                          <p:attrName>style.visibility</p:attrName>
                                        </p:attrNameLst>
                                      </p:cBhvr>
                                      <p:to>
                                        <p:strVal val="visible"/>
                                      </p:to>
                                    </p:set>
                                    <p:animEffect transition="in" filter="slide(fromBottom)">
                                      <p:cBhvr>
                                        <p:cTn id="22" dur="500"/>
                                        <p:tgtEl>
                                          <p:spTgt spid="6553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65538">
                                            <p:txEl>
                                              <p:pRg st="4" end="4"/>
                                            </p:txEl>
                                          </p:spTgt>
                                        </p:tgtEl>
                                        <p:attrNameLst>
                                          <p:attrName>style.visibility</p:attrName>
                                        </p:attrNameLst>
                                      </p:cBhvr>
                                      <p:to>
                                        <p:strVal val="visible"/>
                                      </p:to>
                                    </p:set>
                                    <p:animEffect transition="in" filter="slide(fromBottom)">
                                      <p:cBhvr>
                                        <p:cTn id="27" dur="500"/>
                                        <p:tgtEl>
                                          <p:spTgt spid="6553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65538">
                                            <p:txEl>
                                              <p:pRg st="5" end="5"/>
                                            </p:txEl>
                                          </p:spTgt>
                                        </p:tgtEl>
                                        <p:attrNameLst>
                                          <p:attrName>style.visibility</p:attrName>
                                        </p:attrNameLst>
                                      </p:cBhvr>
                                      <p:to>
                                        <p:strVal val="visible"/>
                                      </p:to>
                                    </p:set>
                                    <p:animEffect transition="in" filter="slide(fromBottom)">
                                      <p:cBhvr>
                                        <p:cTn id="32" dur="500"/>
                                        <p:tgtEl>
                                          <p:spTgt spid="6553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65539">
                                            <p:txEl>
                                              <p:pRg st="0" end="0"/>
                                            </p:txEl>
                                          </p:spTgt>
                                        </p:tgtEl>
                                        <p:attrNameLst>
                                          <p:attrName>style.visibility</p:attrName>
                                        </p:attrNameLst>
                                      </p:cBhvr>
                                      <p:to>
                                        <p:strVal val="visible"/>
                                      </p:to>
                                    </p:set>
                                    <p:animEffect transition="in" filter="slide(fromBottom)">
                                      <p:cBhvr>
                                        <p:cTn id="37" dur="500"/>
                                        <p:tgtEl>
                                          <p:spTgt spid="6553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65539">
                                            <p:txEl>
                                              <p:pRg st="1" end="1"/>
                                            </p:txEl>
                                          </p:spTgt>
                                        </p:tgtEl>
                                        <p:attrNameLst>
                                          <p:attrName>style.visibility</p:attrName>
                                        </p:attrNameLst>
                                      </p:cBhvr>
                                      <p:to>
                                        <p:strVal val="visible"/>
                                      </p:to>
                                    </p:set>
                                    <p:animEffect transition="in" filter="slide(fromBottom)">
                                      <p:cBhvr>
                                        <p:cTn id="42" dur="500"/>
                                        <p:tgtEl>
                                          <p:spTgt spid="65539">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65539">
                                            <p:txEl>
                                              <p:pRg st="2" end="2"/>
                                            </p:txEl>
                                          </p:spTgt>
                                        </p:tgtEl>
                                        <p:attrNameLst>
                                          <p:attrName>style.visibility</p:attrName>
                                        </p:attrNameLst>
                                      </p:cBhvr>
                                      <p:to>
                                        <p:strVal val="visible"/>
                                      </p:to>
                                    </p:set>
                                    <p:animEffect transition="in" filter="slide(fromBottom)">
                                      <p:cBhvr>
                                        <p:cTn id="47" dur="500"/>
                                        <p:tgtEl>
                                          <p:spTgt spid="65539">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65539">
                                            <p:txEl>
                                              <p:pRg st="3" end="3"/>
                                            </p:txEl>
                                          </p:spTgt>
                                        </p:tgtEl>
                                        <p:attrNameLst>
                                          <p:attrName>style.visibility</p:attrName>
                                        </p:attrNameLst>
                                      </p:cBhvr>
                                      <p:to>
                                        <p:strVal val="visible"/>
                                      </p:to>
                                    </p:set>
                                    <p:animEffect transition="in" filter="slide(fromBottom)">
                                      <p:cBhvr>
                                        <p:cTn id="52" dur="500"/>
                                        <p:tgtEl>
                                          <p:spTgt spid="65539">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65539">
                                            <p:txEl>
                                              <p:pRg st="4" end="4"/>
                                            </p:txEl>
                                          </p:spTgt>
                                        </p:tgtEl>
                                        <p:attrNameLst>
                                          <p:attrName>style.visibility</p:attrName>
                                        </p:attrNameLst>
                                      </p:cBhvr>
                                      <p:to>
                                        <p:strVal val="visible"/>
                                      </p:to>
                                    </p:set>
                                    <p:animEffect transition="in" filter="slide(fromBottom)">
                                      <p:cBhvr>
                                        <p:cTn id="57" dur="500"/>
                                        <p:tgtEl>
                                          <p:spTgt spid="655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build="p" autoUpdateAnimBg="0"/>
      <p:bldP spid="6553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4D42A87-90D8-4D99-88E4-F00AE2CA675B}" type="datetime1">
              <a:rPr lang="id-ID" smtClean="0"/>
              <a:t>17/10/2025</a:t>
            </a:fld>
            <a:endParaRPr lang="en-GB"/>
          </a:p>
        </p:txBody>
      </p:sp>
      <p:sp>
        <p:nvSpPr>
          <p:cNvPr id="3" name="Footer Placeholder 2"/>
          <p:cNvSpPr>
            <a:spLocks noGrp="1"/>
          </p:cNvSpPr>
          <p:nvPr>
            <p:ph type="ftr" sz="quarter" idx="11"/>
          </p:nvPr>
        </p:nvSpPr>
        <p:spPr/>
        <p:txBody>
          <a:bodyPr/>
          <a:lstStyle/>
          <a:p>
            <a:pPr>
              <a:defRPr/>
            </a:pPr>
            <a:r>
              <a:rPr lang="en-GB" smtClean="0"/>
              <a:t>Time Series Analysis</a:t>
            </a:r>
            <a:endParaRPr lang="en-GB"/>
          </a:p>
        </p:txBody>
      </p:sp>
      <p:sp>
        <p:nvSpPr>
          <p:cNvPr id="4" name="Slide Number Placeholder 3"/>
          <p:cNvSpPr>
            <a:spLocks noGrp="1"/>
          </p:cNvSpPr>
          <p:nvPr>
            <p:ph type="sldNum" sz="quarter" idx="12"/>
          </p:nvPr>
        </p:nvSpPr>
        <p:spPr/>
        <p:txBody>
          <a:bodyPr/>
          <a:lstStyle/>
          <a:p>
            <a:pPr>
              <a:defRPr/>
            </a:pPr>
            <a:fld id="{FE2CC6EC-4BD4-4C7D-9038-59C77ABBD133}" type="slidenum">
              <a:rPr lang="en-GB" smtClean="0"/>
              <a:t>3</a:t>
            </a:fld>
            <a:endParaRPr lang="en-GB"/>
          </a:p>
        </p:txBody>
      </p:sp>
      <p:sp>
        <p:nvSpPr>
          <p:cNvPr id="5" name="Rectangle 4"/>
          <p:cNvSpPr/>
          <p:nvPr/>
        </p:nvSpPr>
        <p:spPr>
          <a:xfrm>
            <a:off x="457200" y="533400"/>
            <a:ext cx="8229600" cy="5632311"/>
          </a:xfrm>
          <a:prstGeom prst="rect">
            <a:avLst/>
          </a:prstGeom>
        </p:spPr>
        <p:txBody>
          <a:bodyPr wrap="square">
            <a:spAutoFit/>
          </a:bodyPr>
          <a:lstStyle/>
          <a:p>
            <a:r>
              <a:rPr lang="id-ID" sz="2000" dirty="0"/>
              <a:t>Dari suatu ru</a:t>
            </a:r>
            <a:r>
              <a:rPr lang="en-US" sz="2000" dirty="0"/>
              <a:t>n</a:t>
            </a:r>
            <a:r>
              <a:rPr lang="id-ID" sz="2000" dirty="0"/>
              <a:t>tut waktu akan dapat diketahui pola perkembangan suatu peristiwa, kejadian atau variabel. Jika perkembangan suatu peristiwa mengikuti suatu pola yang teratur, maka berdasarkan pola perkembangan tersebut akan dapat diramalkan peristiwa yang bakal terjadi dimasa yang akan </a:t>
            </a:r>
            <a:r>
              <a:rPr lang="id-ID" sz="2000" dirty="0" smtClean="0"/>
              <a:t>datang</a:t>
            </a:r>
          </a:p>
          <a:p>
            <a:endParaRPr lang="id-ID" sz="2000" dirty="0"/>
          </a:p>
          <a:p>
            <a:r>
              <a:rPr lang="id-ID" sz="2000" dirty="0"/>
              <a:t>Pola gerakan runtut waktu atau deret berkala dapat </a:t>
            </a:r>
            <a:r>
              <a:rPr lang="id-ID" sz="2000" dirty="0" smtClean="0"/>
              <a:t>dikelompokan </a:t>
            </a:r>
            <a:r>
              <a:rPr lang="id-ID" sz="2000" dirty="0"/>
              <a:t>kedalam 4 (empat) pola pokok</a:t>
            </a:r>
            <a:r>
              <a:rPr lang="id-ID" sz="2000" dirty="0" smtClean="0"/>
              <a:t>. </a:t>
            </a:r>
            <a:r>
              <a:rPr lang="id-ID" sz="2000" dirty="0"/>
              <a:t> </a:t>
            </a:r>
            <a:r>
              <a:rPr lang="en-US" sz="2000" dirty="0"/>
              <a:t>E</a:t>
            </a:r>
            <a:r>
              <a:rPr lang="id-ID" sz="2000" dirty="0"/>
              <a:t>mpat komponen deret berkala itu adalah:</a:t>
            </a:r>
          </a:p>
          <a:p>
            <a:r>
              <a:rPr lang="en-US" sz="2000" dirty="0"/>
              <a:t>1.     </a:t>
            </a:r>
            <a:r>
              <a:rPr lang="en-US" sz="2000" b="1" i="1" dirty="0">
                <a:solidFill>
                  <a:srgbClr val="00B0F0"/>
                </a:solidFill>
              </a:rPr>
              <a:t>Trend</a:t>
            </a:r>
            <a:r>
              <a:rPr lang="en-US" sz="2000" dirty="0"/>
              <a:t>, </a:t>
            </a:r>
            <a:r>
              <a:rPr lang="en-US" sz="2000" dirty="0" err="1"/>
              <a:t>yaitu</a:t>
            </a:r>
            <a:r>
              <a:rPr lang="en-US" sz="2000" dirty="0"/>
              <a:t> </a:t>
            </a:r>
            <a:r>
              <a:rPr lang="en-US" sz="2000" dirty="0" err="1"/>
              <a:t>gerakan</a:t>
            </a:r>
            <a:r>
              <a:rPr lang="en-US" sz="2000" dirty="0"/>
              <a:t> yang </a:t>
            </a:r>
            <a:r>
              <a:rPr lang="en-US" sz="2000" dirty="0" err="1"/>
              <a:t>berjangka</a:t>
            </a:r>
            <a:r>
              <a:rPr lang="en-US" sz="2000" dirty="0"/>
              <a:t> </a:t>
            </a:r>
            <a:r>
              <a:rPr lang="en-US" sz="2000" dirty="0" err="1"/>
              <a:t>panjang</a:t>
            </a:r>
            <a:r>
              <a:rPr lang="en-US" sz="2000" dirty="0"/>
              <a:t> yang </a:t>
            </a:r>
            <a:r>
              <a:rPr lang="en-US" sz="2000" dirty="0" err="1"/>
              <a:t>menunjukkan</a:t>
            </a:r>
            <a:r>
              <a:rPr lang="en-US" sz="2000" dirty="0"/>
              <a:t> </a:t>
            </a:r>
            <a:r>
              <a:rPr lang="en-US" sz="2000" dirty="0" err="1"/>
              <a:t>adanya</a:t>
            </a:r>
            <a:r>
              <a:rPr lang="en-US" sz="2000" dirty="0"/>
              <a:t> </a:t>
            </a:r>
            <a:r>
              <a:rPr lang="en-US" sz="2000" dirty="0" err="1"/>
              <a:t>kecenderungan</a:t>
            </a:r>
            <a:r>
              <a:rPr lang="en-US" sz="2000" dirty="0"/>
              <a:t> </a:t>
            </a:r>
            <a:r>
              <a:rPr lang="en-US" sz="2000" dirty="0" err="1"/>
              <a:t>menuju</a:t>
            </a:r>
            <a:r>
              <a:rPr lang="en-US" sz="2000" dirty="0"/>
              <a:t> </a:t>
            </a:r>
            <a:r>
              <a:rPr lang="en-US" sz="2000" dirty="0" err="1"/>
              <a:t>ke</a:t>
            </a:r>
            <a:r>
              <a:rPr lang="en-US" sz="2000" dirty="0"/>
              <a:t> </a:t>
            </a:r>
            <a:r>
              <a:rPr lang="en-US" sz="2000" dirty="0" err="1"/>
              <a:t>satu</a:t>
            </a:r>
            <a:r>
              <a:rPr lang="en-US" sz="2000" dirty="0"/>
              <a:t> </a:t>
            </a:r>
            <a:r>
              <a:rPr lang="en-US" sz="2000" dirty="0" err="1"/>
              <a:t>arah</a:t>
            </a:r>
            <a:r>
              <a:rPr lang="en-US" sz="2000" dirty="0"/>
              <a:t> </a:t>
            </a:r>
            <a:r>
              <a:rPr lang="en-US" sz="2000" dirty="0" err="1"/>
              <a:t>kenaikan</a:t>
            </a:r>
            <a:r>
              <a:rPr lang="en-US" sz="2000" dirty="0"/>
              <a:t> </a:t>
            </a:r>
            <a:r>
              <a:rPr lang="en-US" sz="2000" dirty="0" err="1"/>
              <a:t>dan</a:t>
            </a:r>
            <a:r>
              <a:rPr lang="en-US" sz="2000" dirty="0"/>
              <a:t> </a:t>
            </a:r>
            <a:r>
              <a:rPr lang="en-US" sz="2000" dirty="0" err="1"/>
              <a:t>penurunan</a:t>
            </a:r>
            <a:r>
              <a:rPr lang="en-US" sz="2000" dirty="0"/>
              <a:t> </a:t>
            </a:r>
            <a:r>
              <a:rPr lang="en-US" sz="2000" dirty="0" err="1"/>
              <a:t>secara</a:t>
            </a:r>
            <a:r>
              <a:rPr lang="en-US" sz="2000" dirty="0"/>
              <a:t> </a:t>
            </a:r>
            <a:r>
              <a:rPr lang="en-US" sz="2000" dirty="0" err="1"/>
              <a:t>keseluruhan</a:t>
            </a:r>
            <a:r>
              <a:rPr lang="en-US" sz="2000" dirty="0"/>
              <a:t> </a:t>
            </a:r>
            <a:r>
              <a:rPr lang="en-US" sz="2000" dirty="0" err="1"/>
              <a:t>dan</a:t>
            </a:r>
            <a:r>
              <a:rPr lang="en-US" sz="2000" dirty="0"/>
              <a:t> </a:t>
            </a:r>
            <a:r>
              <a:rPr lang="en-US" sz="2000" dirty="0" err="1"/>
              <a:t>bertahan</a:t>
            </a:r>
            <a:r>
              <a:rPr lang="en-US" sz="2000" dirty="0"/>
              <a:t> </a:t>
            </a:r>
            <a:r>
              <a:rPr lang="en-US" sz="2000" dirty="0" err="1"/>
              <a:t>dalam</a:t>
            </a:r>
            <a:r>
              <a:rPr lang="en-US" sz="2000" dirty="0"/>
              <a:t> </a:t>
            </a:r>
            <a:r>
              <a:rPr lang="en-US" sz="2000" dirty="0" err="1"/>
              <a:t>jangka</a:t>
            </a:r>
            <a:r>
              <a:rPr lang="en-US" sz="2000" dirty="0"/>
              <a:t> </a:t>
            </a:r>
            <a:r>
              <a:rPr lang="en-US" sz="2000" dirty="0" err="1"/>
              <a:t>waktu</a:t>
            </a:r>
            <a:r>
              <a:rPr lang="en-US" sz="2000" dirty="0"/>
              <a:t> yang </a:t>
            </a:r>
            <a:r>
              <a:rPr lang="en-US" sz="2000" dirty="0" err="1"/>
              <a:t>digunakan</a:t>
            </a:r>
            <a:r>
              <a:rPr lang="en-US" sz="2000" dirty="0"/>
              <a:t> </a:t>
            </a:r>
            <a:r>
              <a:rPr lang="en-US" sz="2000" dirty="0" err="1"/>
              <a:t>sebagai</a:t>
            </a:r>
            <a:r>
              <a:rPr lang="en-US" sz="2000" dirty="0"/>
              <a:t> </a:t>
            </a:r>
            <a:r>
              <a:rPr lang="en-US" sz="2000" dirty="0" err="1"/>
              <a:t>ukuran</a:t>
            </a:r>
            <a:r>
              <a:rPr lang="en-US" sz="2000" dirty="0"/>
              <a:t> </a:t>
            </a:r>
            <a:r>
              <a:rPr lang="en-US" sz="2000" dirty="0" err="1"/>
              <a:t>adalah</a:t>
            </a:r>
            <a:r>
              <a:rPr lang="en-US" sz="2000" dirty="0"/>
              <a:t> 10 </a:t>
            </a:r>
            <a:r>
              <a:rPr lang="en-US" sz="2000" dirty="0" err="1"/>
              <a:t>tahun</a:t>
            </a:r>
            <a:r>
              <a:rPr lang="en-US" sz="2000" dirty="0"/>
              <a:t> </a:t>
            </a:r>
            <a:r>
              <a:rPr lang="en-US" sz="2000" dirty="0" err="1"/>
              <a:t>keatas</a:t>
            </a:r>
            <a:r>
              <a:rPr lang="en-US" sz="2000" dirty="0"/>
              <a:t>.</a:t>
            </a:r>
            <a:endParaRPr lang="id-ID" sz="2000" dirty="0"/>
          </a:p>
          <a:p>
            <a:r>
              <a:rPr lang="en-US" sz="2000" dirty="0"/>
              <a:t>2.     </a:t>
            </a:r>
            <a:r>
              <a:rPr lang="en-US" sz="2000" b="1" i="1" dirty="0">
                <a:solidFill>
                  <a:srgbClr val="00B050"/>
                </a:solidFill>
              </a:rPr>
              <a:t> </a:t>
            </a:r>
            <a:r>
              <a:rPr lang="en-US" sz="2000" b="1" i="1" dirty="0" err="1">
                <a:solidFill>
                  <a:schemeClr val="accent6">
                    <a:lumMod val="60000"/>
                    <a:lumOff val="40000"/>
                  </a:schemeClr>
                </a:solidFill>
              </a:rPr>
              <a:t>Variasi</a:t>
            </a:r>
            <a:r>
              <a:rPr lang="en-US" sz="2000" b="1" i="1" dirty="0">
                <a:solidFill>
                  <a:schemeClr val="accent6">
                    <a:lumMod val="60000"/>
                    <a:lumOff val="40000"/>
                  </a:schemeClr>
                </a:solidFill>
              </a:rPr>
              <a:t> </a:t>
            </a:r>
            <a:r>
              <a:rPr lang="en-US" sz="2000" b="1" i="1" dirty="0" err="1">
                <a:solidFill>
                  <a:schemeClr val="accent6">
                    <a:lumMod val="60000"/>
                    <a:lumOff val="40000"/>
                  </a:schemeClr>
                </a:solidFill>
              </a:rPr>
              <a:t>Siklus</a:t>
            </a:r>
            <a:r>
              <a:rPr lang="en-US" sz="2000" dirty="0"/>
              <a:t>, </a:t>
            </a:r>
            <a:r>
              <a:rPr lang="en-US" sz="2000" dirty="0" err="1"/>
              <a:t>yaitu</a:t>
            </a:r>
            <a:r>
              <a:rPr lang="en-US" sz="2000" dirty="0"/>
              <a:t> </a:t>
            </a:r>
            <a:r>
              <a:rPr lang="en-US" sz="2000" dirty="0" err="1"/>
              <a:t>ayunan</a:t>
            </a:r>
            <a:r>
              <a:rPr lang="en-US" sz="2000" dirty="0"/>
              <a:t> trend yang </a:t>
            </a:r>
            <a:r>
              <a:rPr lang="en-US" sz="2000" dirty="0" err="1"/>
              <a:t>berjangka</a:t>
            </a:r>
            <a:r>
              <a:rPr lang="en-US" sz="2000" dirty="0"/>
              <a:t> </a:t>
            </a:r>
            <a:r>
              <a:rPr lang="en-US" sz="2000" dirty="0" err="1"/>
              <a:t>lebih</a:t>
            </a:r>
            <a:r>
              <a:rPr lang="en-US" sz="2000" dirty="0"/>
              <a:t> </a:t>
            </a:r>
            <a:r>
              <a:rPr lang="en-US" sz="2000" dirty="0" err="1"/>
              <a:t>panjang</a:t>
            </a:r>
            <a:r>
              <a:rPr lang="en-US" sz="2000" dirty="0"/>
              <a:t> </a:t>
            </a:r>
            <a:r>
              <a:rPr lang="en-US" sz="2000" dirty="0" err="1"/>
              <a:t>dan</a:t>
            </a:r>
            <a:r>
              <a:rPr lang="en-US" sz="2000" dirty="0"/>
              <a:t> </a:t>
            </a:r>
            <a:r>
              <a:rPr lang="en-US" sz="2000" dirty="0" err="1"/>
              <a:t>agak</a:t>
            </a:r>
            <a:r>
              <a:rPr lang="en-US" sz="2000" dirty="0"/>
              <a:t> </a:t>
            </a:r>
            <a:r>
              <a:rPr lang="en-US" sz="2000" dirty="0" err="1"/>
              <a:t>lebih</a:t>
            </a:r>
            <a:r>
              <a:rPr lang="en-US" sz="2000" dirty="0"/>
              <a:t> </a:t>
            </a:r>
            <a:r>
              <a:rPr lang="en-US" sz="2000" dirty="0" err="1" smtClean="0"/>
              <a:t>teratur</a:t>
            </a:r>
            <a:r>
              <a:rPr lang="en-US" sz="2000" dirty="0" smtClean="0"/>
              <a:t>.</a:t>
            </a:r>
            <a:endParaRPr lang="id-ID" sz="2000" dirty="0"/>
          </a:p>
          <a:p>
            <a:r>
              <a:rPr lang="en-US" sz="2000" dirty="0"/>
              <a:t>3.     </a:t>
            </a:r>
            <a:r>
              <a:rPr lang="en-US" sz="2000" b="1" i="1" dirty="0">
                <a:solidFill>
                  <a:schemeClr val="accent2">
                    <a:lumMod val="60000"/>
                    <a:lumOff val="40000"/>
                  </a:schemeClr>
                </a:solidFill>
              </a:rPr>
              <a:t> </a:t>
            </a:r>
            <a:r>
              <a:rPr lang="en-US" sz="2000" b="1" i="1" dirty="0" err="1">
                <a:solidFill>
                  <a:srgbClr val="00B050"/>
                </a:solidFill>
              </a:rPr>
              <a:t>Variasi</a:t>
            </a:r>
            <a:r>
              <a:rPr lang="en-US" sz="2000" b="1" i="1" dirty="0">
                <a:solidFill>
                  <a:srgbClr val="00B050"/>
                </a:solidFill>
              </a:rPr>
              <a:t> </a:t>
            </a:r>
            <a:r>
              <a:rPr lang="en-US" sz="2000" b="1" i="1" dirty="0" err="1">
                <a:solidFill>
                  <a:srgbClr val="00B050"/>
                </a:solidFill>
              </a:rPr>
              <a:t>Musim</a:t>
            </a:r>
            <a:r>
              <a:rPr lang="en-US" sz="2000" dirty="0"/>
              <a:t>, </a:t>
            </a:r>
            <a:r>
              <a:rPr lang="en-US" sz="2000" dirty="0" err="1"/>
              <a:t>yaitu</a:t>
            </a:r>
            <a:r>
              <a:rPr lang="en-US" sz="2000" dirty="0"/>
              <a:t> </a:t>
            </a:r>
            <a:r>
              <a:rPr lang="en-US" sz="2000" dirty="0" err="1"/>
              <a:t>ayunan</a:t>
            </a:r>
            <a:r>
              <a:rPr lang="en-US" sz="2000" dirty="0"/>
              <a:t> </a:t>
            </a:r>
            <a:r>
              <a:rPr lang="en-US" sz="2000" dirty="0" err="1"/>
              <a:t>sekitar</a:t>
            </a:r>
            <a:r>
              <a:rPr lang="en-US" sz="2000" dirty="0"/>
              <a:t> trend yang </a:t>
            </a:r>
            <a:r>
              <a:rPr lang="en-US" sz="2000" dirty="0" err="1"/>
              <a:t>bersifat</a:t>
            </a:r>
            <a:r>
              <a:rPr lang="en-US" sz="2000" dirty="0"/>
              <a:t> </a:t>
            </a:r>
            <a:r>
              <a:rPr lang="en-US" sz="2000" dirty="0" err="1"/>
              <a:t>musiman</a:t>
            </a:r>
            <a:r>
              <a:rPr lang="en-US" sz="2000" dirty="0"/>
              <a:t> </a:t>
            </a:r>
            <a:r>
              <a:rPr lang="en-US" sz="2000" dirty="0" err="1"/>
              <a:t>serta</a:t>
            </a:r>
            <a:r>
              <a:rPr lang="en-US" sz="2000" dirty="0"/>
              <a:t> </a:t>
            </a:r>
            <a:r>
              <a:rPr lang="en-US" sz="2000" dirty="0" err="1"/>
              <a:t>kurang</a:t>
            </a:r>
            <a:r>
              <a:rPr lang="en-US" sz="2000" dirty="0"/>
              <a:t> </a:t>
            </a:r>
            <a:r>
              <a:rPr lang="en-US" sz="2000" dirty="0" err="1"/>
              <a:t>lebih</a:t>
            </a:r>
            <a:r>
              <a:rPr lang="en-US" sz="2000" dirty="0"/>
              <a:t> </a:t>
            </a:r>
            <a:r>
              <a:rPr lang="en-US" sz="2000" dirty="0" err="1"/>
              <a:t>teratur</a:t>
            </a:r>
            <a:r>
              <a:rPr lang="en-US" sz="2000" dirty="0" smtClean="0"/>
              <a:t>.</a:t>
            </a:r>
            <a:endParaRPr lang="id-ID" sz="2000" dirty="0"/>
          </a:p>
          <a:p>
            <a:r>
              <a:rPr lang="en-US" sz="2000" dirty="0"/>
              <a:t>4.     </a:t>
            </a:r>
            <a:r>
              <a:rPr lang="en-US" sz="2000" b="1" i="1" dirty="0" err="1">
                <a:solidFill>
                  <a:schemeClr val="tx2">
                    <a:lumMod val="75000"/>
                  </a:schemeClr>
                </a:solidFill>
              </a:rPr>
              <a:t>Variasi</a:t>
            </a:r>
            <a:r>
              <a:rPr lang="en-US" sz="2000" b="1" i="1" dirty="0">
                <a:solidFill>
                  <a:schemeClr val="tx2">
                    <a:lumMod val="75000"/>
                  </a:schemeClr>
                </a:solidFill>
              </a:rPr>
              <a:t> Yang </a:t>
            </a:r>
            <a:r>
              <a:rPr lang="en-US" sz="2000" b="1" i="1" dirty="0" err="1">
                <a:solidFill>
                  <a:schemeClr val="tx2">
                    <a:lumMod val="75000"/>
                  </a:schemeClr>
                </a:solidFill>
              </a:rPr>
              <a:t>Tidak</a:t>
            </a:r>
            <a:r>
              <a:rPr lang="en-US" sz="2000" b="1" i="1" dirty="0">
                <a:solidFill>
                  <a:schemeClr val="tx2">
                    <a:lumMod val="75000"/>
                  </a:schemeClr>
                </a:solidFill>
              </a:rPr>
              <a:t> </a:t>
            </a:r>
            <a:r>
              <a:rPr lang="en-US" sz="2000" b="1" i="1" dirty="0" err="1">
                <a:solidFill>
                  <a:schemeClr val="tx2">
                    <a:lumMod val="75000"/>
                  </a:schemeClr>
                </a:solidFill>
              </a:rPr>
              <a:t>Tetap</a:t>
            </a:r>
            <a:r>
              <a:rPr lang="en-US" sz="2000" b="1" i="1" dirty="0">
                <a:solidFill>
                  <a:schemeClr val="tx2">
                    <a:lumMod val="75000"/>
                  </a:schemeClr>
                </a:solidFill>
              </a:rPr>
              <a:t> (</a:t>
            </a:r>
            <a:r>
              <a:rPr lang="en-US" sz="2000" b="1" i="1" dirty="0" err="1">
                <a:solidFill>
                  <a:schemeClr val="tx2">
                    <a:lumMod val="75000"/>
                  </a:schemeClr>
                </a:solidFill>
              </a:rPr>
              <a:t>Irreguler</a:t>
            </a:r>
            <a:r>
              <a:rPr lang="en-US" sz="2000" b="1" i="1" dirty="0"/>
              <a:t>)</a:t>
            </a:r>
            <a:r>
              <a:rPr lang="en-US" sz="2000" dirty="0"/>
              <a:t>, </a:t>
            </a:r>
            <a:r>
              <a:rPr lang="en-US" sz="2000" dirty="0" err="1"/>
              <a:t>yaitu</a:t>
            </a:r>
            <a:r>
              <a:rPr lang="en-US" sz="2000" dirty="0"/>
              <a:t> </a:t>
            </a:r>
            <a:r>
              <a:rPr lang="en-US" sz="2000" dirty="0" err="1"/>
              <a:t>gerakan</a:t>
            </a:r>
            <a:r>
              <a:rPr lang="en-US" sz="2000" dirty="0"/>
              <a:t> yang </a:t>
            </a:r>
            <a:r>
              <a:rPr lang="en-US" sz="2000" dirty="0" err="1"/>
              <a:t>tidak</a:t>
            </a:r>
            <a:r>
              <a:rPr lang="en-US" sz="2000" dirty="0"/>
              <a:t> </a:t>
            </a:r>
            <a:r>
              <a:rPr lang="en-US" sz="2000" dirty="0" err="1"/>
              <a:t>teratur</a:t>
            </a:r>
            <a:r>
              <a:rPr lang="en-US" sz="2000" dirty="0"/>
              <a:t> </a:t>
            </a:r>
            <a:r>
              <a:rPr lang="en-US" sz="2000" dirty="0" err="1"/>
              <a:t>sama</a:t>
            </a:r>
            <a:r>
              <a:rPr lang="en-US" sz="2000" dirty="0"/>
              <a:t> </a:t>
            </a:r>
            <a:r>
              <a:rPr lang="en-US" sz="2000" dirty="0" err="1"/>
              <a:t>sekali</a:t>
            </a:r>
            <a:r>
              <a:rPr lang="en-US" sz="2000" dirty="0"/>
              <a:t>.</a:t>
            </a:r>
            <a:endParaRPr lang="id-ID" sz="2000" dirty="0"/>
          </a:p>
        </p:txBody>
      </p:sp>
    </p:spTree>
    <p:extLst>
      <p:ext uri="{BB962C8B-B14F-4D97-AF65-F5344CB8AC3E}">
        <p14:creationId xmlns:p14="http://schemas.microsoft.com/office/powerpoint/2010/main" val="13832180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264B52B-F023-434A-AC02-F87DA11A88C4}"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29699"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29700" name="Slide Number Placeholder 4"/>
          <p:cNvSpPr>
            <a:spLocks noGrp="1"/>
          </p:cNvSpPr>
          <p:nvPr>
            <p:ph type="sldNum" sz="quarter" idx="12"/>
          </p:nvPr>
        </p:nvSpPr>
        <p:spPr>
          <a:xfrm>
            <a:off x="8077200" y="6324600"/>
            <a:ext cx="4572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0A8DEB1-3127-4159-BDBF-14A3657FAFC3}" type="slidenum">
              <a:rPr lang="en-GB" sz="1400" smtClean="0">
                <a:latin typeface="Arial" panose="020B0604020202020204" pitchFamily="34" charset="0"/>
              </a:rPr>
              <a:t>30</a:t>
            </a:fld>
            <a:endParaRPr lang="en-GB" sz="1400" smtClean="0">
              <a:latin typeface="Arial" panose="020B0604020202020204" pitchFamily="34" charset="0"/>
            </a:endParaRPr>
          </a:p>
        </p:txBody>
      </p:sp>
      <p:sp>
        <p:nvSpPr>
          <p:cNvPr id="49154" name="Rectangle 2"/>
          <p:cNvSpPr>
            <a:spLocks noGrp="1" noChangeArrowheads="1"/>
          </p:cNvSpPr>
          <p:nvPr>
            <p:ph type="title"/>
          </p:nvPr>
        </p:nvSpPr>
        <p:spPr/>
        <p:txBody>
          <a:bodyPr/>
          <a:lstStyle/>
          <a:p>
            <a:pPr eaLnBrk="1" hangingPunct="1"/>
            <a:r>
              <a:rPr lang="id-ID" dirty="0" smtClean="0"/>
              <a:t>Grafik Y dan </a:t>
            </a:r>
            <a:r>
              <a:rPr lang="en-AU" dirty="0">
                <a:solidFill>
                  <a:srgbClr val="FFFF00"/>
                </a:solidFill>
                <a:cs typeface="Times New Roman" panose="02020603050405020304" pitchFamily="18" charset="0"/>
              </a:rPr>
              <a:t>Y'</a:t>
            </a:r>
            <a:r>
              <a:rPr lang="id-ID" dirty="0" smtClean="0"/>
              <a:t> </a:t>
            </a:r>
            <a:endParaRPr lang="en-US" dirty="0" smtClean="0"/>
          </a:p>
        </p:txBody>
      </p:sp>
      <p:pic>
        <p:nvPicPr>
          <p:cNvPr id="49156" name="Picture 4"/>
          <p:cNvPicPr>
            <a:picLocks noChangeAspect="1" noChangeArrowheads="1"/>
          </p:cNvPicPr>
          <p:nvPr/>
        </p:nvPicPr>
        <p:blipFill>
          <a:blip r:embed="rId3">
            <a:extLst>
              <a:ext uri="{28A0092B-C50C-407E-A947-70E740481C1C}">
                <a14:useLocalDpi xmlns:a14="http://schemas.microsoft.com/office/drawing/2010/main" val="0"/>
              </a:ext>
            </a:extLst>
          </a:blip>
          <a:srcRect r="59616" b="6999"/>
          <a:stretch>
            <a:fillRect/>
          </a:stretch>
        </p:blipFill>
        <p:spPr bwMode="auto">
          <a:xfrm>
            <a:off x="457200" y="1981200"/>
            <a:ext cx="32004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157" name="Picture 5"/>
          <p:cNvPicPr>
            <a:picLocks noChangeAspect="1" noChangeArrowheads="1"/>
          </p:cNvPicPr>
          <p:nvPr/>
        </p:nvPicPr>
        <p:blipFill>
          <a:blip r:embed="rId3">
            <a:extLst>
              <a:ext uri="{28A0092B-C50C-407E-A947-70E740481C1C}">
                <a14:useLocalDpi xmlns:a14="http://schemas.microsoft.com/office/drawing/2010/main" val="0"/>
              </a:ext>
            </a:extLst>
          </a:blip>
          <a:srcRect l="85577"/>
          <a:stretch>
            <a:fillRect/>
          </a:stretch>
        </p:blipFill>
        <p:spPr bwMode="auto">
          <a:xfrm>
            <a:off x="3429000" y="1981200"/>
            <a:ext cx="1143000" cy="401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9159" name="Object 7"/>
          <p:cNvGraphicFramePr>
            <a:graphicFrameLocks noChangeAspect="1"/>
          </p:cNvGraphicFramePr>
          <p:nvPr/>
        </p:nvGraphicFramePr>
        <p:xfrm>
          <a:off x="4724400" y="2286000"/>
          <a:ext cx="4191000" cy="3505200"/>
        </p:xfrm>
        <a:graphic>
          <a:graphicData uri="http://schemas.openxmlformats.org/presentationml/2006/ole">
            <mc:AlternateContent xmlns:mc="http://schemas.openxmlformats.org/markup-compatibility/2006">
              <mc:Choice xmlns:v="urn:schemas-microsoft-com:vml" Requires="v">
                <p:oleObj spid="_x0000_s29737" name="Chart" r:id="rId4" imgW="3152775" imgH="2200275" progId="Excel.Chart.8">
                  <p:embed/>
                </p:oleObj>
              </mc:Choice>
              <mc:Fallback>
                <p:oleObj name="Chart" r:id="rId4" imgW="3152775" imgH="2200275" progId="Excel.Chart.8">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2286000"/>
                        <a:ext cx="41910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2" name="Rectangle 1"/>
          <p:cNvSpPr/>
          <p:nvPr/>
        </p:nvSpPr>
        <p:spPr>
          <a:xfrm>
            <a:off x="7162800" y="5867400"/>
            <a:ext cx="1773242" cy="369332"/>
          </a:xfrm>
          <a:prstGeom prst="rect">
            <a:avLst/>
          </a:prstGeom>
        </p:spPr>
        <p:txBody>
          <a:bodyPr wrap="none">
            <a:spAutoFit/>
          </a:bodyPr>
          <a:lstStyle/>
          <a:p>
            <a:r>
              <a:rPr lang="en-AU" sz="1800" dirty="0">
                <a:solidFill>
                  <a:srgbClr val="00B050"/>
                </a:solidFill>
                <a:cs typeface="Times New Roman" panose="02020603050405020304" pitchFamily="18" charset="0"/>
              </a:rPr>
              <a:t>Y' = </a:t>
            </a:r>
            <a:r>
              <a:rPr lang="id-ID" sz="1800" dirty="0" smtClean="0">
                <a:solidFill>
                  <a:srgbClr val="00B050"/>
                </a:solidFill>
                <a:cs typeface="Times New Roman" panose="02020603050405020304" pitchFamily="18" charset="0"/>
              </a:rPr>
              <a:t>nilai dugaan</a:t>
            </a:r>
            <a:endParaRPr lang="id-ID" sz="1800" dirty="0">
              <a:solidFill>
                <a:srgbClr val="00B050"/>
              </a:solidFill>
            </a:endParaRPr>
          </a:p>
        </p:txBody>
      </p:sp>
      <p:sp>
        <p:nvSpPr>
          <p:cNvPr id="3" name="Rectangle 2"/>
          <p:cNvSpPr/>
          <p:nvPr/>
        </p:nvSpPr>
        <p:spPr>
          <a:xfrm>
            <a:off x="4440298" y="5879068"/>
            <a:ext cx="2646302" cy="369332"/>
          </a:xfrm>
          <a:prstGeom prst="rect">
            <a:avLst/>
          </a:prstGeom>
        </p:spPr>
        <p:txBody>
          <a:bodyPr wrap="none">
            <a:spAutoFit/>
          </a:bodyPr>
          <a:lstStyle/>
          <a:p>
            <a:r>
              <a:rPr lang="en-AU" sz="1800" dirty="0" smtClean="0">
                <a:solidFill>
                  <a:srgbClr val="FFFF00"/>
                </a:solidFill>
                <a:cs typeface="Times New Roman" panose="02020603050405020304" pitchFamily="18" charset="0"/>
              </a:rPr>
              <a:t>Y</a:t>
            </a:r>
            <a:r>
              <a:rPr lang="id-ID" sz="1800" dirty="0" smtClean="0">
                <a:solidFill>
                  <a:srgbClr val="FFFF00"/>
                </a:solidFill>
                <a:cs typeface="Times New Roman" panose="02020603050405020304" pitchFamily="18" charset="0"/>
              </a:rPr>
              <a:t> = nilai real (obeservasi)</a:t>
            </a:r>
            <a:r>
              <a:rPr lang="en-AU" sz="1800" dirty="0" smtClean="0">
                <a:cs typeface="Times New Roman" panose="02020603050405020304" pitchFamily="18" charset="0"/>
              </a:rPr>
              <a:t> </a:t>
            </a:r>
            <a:endParaRPr lang="id-ID" sz="1800" dirty="0"/>
          </a:p>
        </p:txBody>
      </p:sp>
      <p:sp>
        <p:nvSpPr>
          <p:cNvPr id="12" name="Oval 7"/>
          <p:cNvSpPr>
            <a:spLocks noChangeArrowheads="1"/>
          </p:cNvSpPr>
          <p:nvPr/>
        </p:nvSpPr>
        <p:spPr bwMode="auto">
          <a:xfrm>
            <a:off x="3505200" y="4979194"/>
            <a:ext cx="1066800" cy="278606"/>
          </a:xfrm>
          <a:prstGeom prst="ellipse">
            <a:avLst/>
          </a:prstGeom>
          <a:noFill/>
          <a:ln w="12700">
            <a:solidFill>
              <a:srgbClr val="FF0066"/>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strips(downLeft)">
                                      <p:cBhvr>
                                        <p:cTn id="7" dur="500"/>
                                        <p:tgtEl>
                                          <p:spTgt spid="4915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49156"/>
                                        </p:tgtEl>
                                        <p:attrNameLst>
                                          <p:attrName>style.visibility</p:attrName>
                                        </p:attrNameLst>
                                      </p:cBhvr>
                                      <p:to>
                                        <p:strVal val="visible"/>
                                      </p:to>
                                    </p:set>
                                    <p:animEffect transition="in" filter="strips(downLeft)">
                                      <p:cBhvr>
                                        <p:cTn id="12" dur="500"/>
                                        <p:tgtEl>
                                          <p:spTgt spid="4915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49157"/>
                                        </p:tgtEl>
                                        <p:attrNameLst>
                                          <p:attrName>style.visibility</p:attrName>
                                        </p:attrNameLst>
                                      </p:cBhvr>
                                      <p:to>
                                        <p:strVal val="visible"/>
                                      </p:to>
                                    </p:set>
                                    <p:animEffect transition="in" filter="strips(downLeft)">
                                      <p:cBhvr>
                                        <p:cTn id="17" dur="500"/>
                                        <p:tgtEl>
                                          <p:spTgt spid="49157"/>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49159"/>
                                        </p:tgtEl>
                                        <p:attrNameLst>
                                          <p:attrName>style.visibility</p:attrName>
                                        </p:attrNameLst>
                                      </p:cBhvr>
                                      <p:to>
                                        <p:strVal val="visible"/>
                                      </p:to>
                                    </p:set>
                                    <p:animEffect transition="in" filter="strips(downLeft)">
                                      <p:cBhvr>
                                        <p:cTn id="22" dur="500"/>
                                        <p:tgtEl>
                                          <p:spTgt spid="4915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ox(in)">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autoUpdateAnimBg="0"/>
      <p:bldOleChart spid="49159" grpId="0"/>
      <p:bldP spid="12"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5D671C2-7C0E-45F6-B5D9-5AE8CA18D309}"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30723"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30724" name="Slide Number Placeholder 4"/>
          <p:cNvSpPr>
            <a:spLocks noGrp="1"/>
          </p:cNvSpPr>
          <p:nvPr>
            <p:ph type="sldNum" sz="quarter" idx="12"/>
          </p:nvPr>
        </p:nvSpPr>
        <p:spPr>
          <a:xfrm>
            <a:off x="8077200" y="6324600"/>
            <a:ext cx="4572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B1CAD86-F8FD-48A5-B565-708458308539}" type="slidenum">
              <a:rPr lang="en-GB" sz="1400" smtClean="0">
                <a:latin typeface="Arial" panose="020B0604020202020204" pitchFamily="34" charset="0"/>
              </a:rPr>
              <a:t>31</a:t>
            </a:fld>
            <a:endParaRPr lang="en-GB" sz="1400" dirty="0" smtClean="0">
              <a:latin typeface="Arial" panose="020B0604020202020204" pitchFamily="34" charset="0"/>
            </a:endParaRPr>
          </a:p>
        </p:txBody>
      </p:sp>
      <p:sp>
        <p:nvSpPr>
          <p:cNvPr id="50178" name="Rectangle 2"/>
          <p:cNvSpPr>
            <a:spLocks noGrp="1" noChangeArrowheads="1"/>
          </p:cNvSpPr>
          <p:nvPr>
            <p:ph type="title"/>
          </p:nvPr>
        </p:nvSpPr>
        <p:spPr/>
        <p:txBody>
          <a:bodyPr/>
          <a:lstStyle/>
          <a:p>
            <a:pPr eaLnBrk="1" hangingPunct="1"/>
            <a:r>
              <a:rPr lang="en-US" dirty="0" err="1" smtClean="0"/>
              <a:t>Bila</a:t>
            </a:r>
            <a:r>
              <a:rPr lang="en-US" dirty="0" smtClean="0"/>
              <a:t> Data </a:t>
            </a:r>
            <a:r>
              <a:rPr lang="en-US" dirty="0" err="1" smtClean="0"/>
              <a:t>Berjumlah</a:t>
            </a:r>
            <a:r>
              <a:rPr lang="en-US" dirty="0" smtClean="0"/>
              <a:t> </a:t>
            </a:r>
            <a:r>
              <a:rPr lang="en-US" dirty="0" err="1" smtClean="0"/>
              <a:t>Genap</a:t>
            </a:r>
            <a:endParaRPr lang="en-GB" dirty="0" smtClean="0"/>
          </a:p>
        </p:txBody>
      </p:sp>
      <p:pic>
        <p:nvPicPr>
          <p:cNvPr id="5017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905000"/>
            <a:ext cx="6858000" cy="4059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9" name="Rectangle 4"/>
          <p:cNvSpPr>
            <a:spLocks noChangeArrowheads="1"/>
          </p:cNvSpPr>
          <p:nvPr/>
        </p:nvSpPr>
        <p:spPr bwMode="auto">
          <a:xfrm>
            <a:off x="1600200" y="5715000"/>
            <a:ext cx="5257800" cy="249238"/>
          </a:xfrm>
          <a:prstGeom prst="rect">
            <a:avLst/>
          </a:prstGeom>
          <a:noFill/>
          <a:ln w="12700">
            <a:solidFill>
              <a:srgbClr val="FF0066"/>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0" name="Line 12"/>
          <p:cNvSpPr>
            <a:spLocks noChangeShapeType="1"/>
          </p:cNvSpPr>
          <p:nvPr/>
        </p:nvSpPr>
        <p:spPr bwMode="auto">
          <a:xfrm>
            <a:off x="2133600" y="3955721"/>
            <a:ext cx="533400" cy="0"/>
          </a:xfrm>
          <a:prstGeom prst="line">
            <a:avLst/>
          </a:prstGeom>
          <a:noFill/>
          <a:ln w="38100">
            <a:solidFill>
              <a:srgbClr val="FF0066"/>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id-ID"/>
          </a:p>
        </p:txBody>
      </p:sp>
      <p:sp>
        <p:nvSpPr>
          <p:cNvPr id="11" name="Rectangle 10"/>
          <p:cNvSpPr/>
          <p:nvPr/>
        </p:nvSpPr>
        <p:spPr>
          <a:xfrm>
            <a:off x="0" y="3703786"/>
            <a:ext cx="2133600" cy="646331"/>
          </a:xfrm>
          <a:prstGeom prst="rect">
            <a:avLst/>
          </a:prstGeom>
        </p:spPr>
        <p:txBody>
          <a:bodyPr wrap="square">
            <a:spAutoFit/>
          </a:bodyPr>
          <a:lstStyle/>
          <a:p>
            <a:pPr eaLnBrk="1" hangingPunct="1"/>
            <a:r>
              <a:rPr lang="en-AU" sz="1200" dirty="0" err="1">
                <a:cs typeface="Times New Roman" panose="02020603050405020304" pitchFamily="18" charset="0"/>
              </a:rPr>
              <a:t>Tahun</a:t>
            </a:r>
            <a:r>
              <a:rPr lang="en-AU" sz="1200" dirty="0">
                <a:cs typeface="Times New Roman" panose="02020603050405020304" pitchFamily="18" charset="0"/>
              </a:rPr>
              <a:t> </a:t>
            </a:r>
            <a:r>
              <a:rPr lang="en-AU" sz="1200" dirty="0" err="1" smtClean="0">
                <a:cs typeface="Times New Roman" panose="02020603050405020304" pitchFamily="18" charset="0"/>
              </a:rPr>
              <a:t>Dasar</a:t>
            </a:r>
            <a:r>
              <a:rPr lang="id-ID" sz="1200" dirty="0" smtClean="0">
                <a:cs typeface="Times New Roman" panose="02020603050405020304" pitchFamily="18" charset="0"/>
              </a:rPr>
              <a:t> </a:t>
            </a:r>
          </a:p>
          <a:p>
            <a:pPr eaLnBrk="1" hangingPunct="1"/>
            <a:r>
              <a:rPr lang="id-ID" sz="1200" dirty="0" smtClean="0">
                <a:cs typeface="Times New Roman" panose="02020603050405020304" pitchFamily="18" charset="0"/>
              </a:rPr>
              <a:t>(</a:t>
            </a:r>
            <a:r>
              <a:rPr lang="en-AU" sz="1200" dirty="0" smtClean="0">
                <a:cs typeface="Times New Roman" panose="02020603050405020304" pitchFamily="18" charset="0"/>
              </a:rPr>
              <a:t>3</a:t>
            </a:r>
            <a:r>
              <a:rPr lang="id-ID" sz="1200" dirty="0">
                <a:cs typeface="Times New Roman" panose="02020603050405020304" pitchFamily="18" charset="0"/>
              </a:rPr>
              <a:t>1 </a:t>
            </a:r>
            <a:r>
              <a:rPr lang="id-ID" sz="1200" dirty="0" smtClean="0">
                <a:cs typeface="Times New Roman" panose="02020603050405020304" pitchFamily="18" charset="0"/>
              </a:rPr>
              <a:t>Desember</a:t>
            </a:r>
            <a:r>
              <a:rPr lang="en-AU" sz="1200" dirty="0" smtClean="0">
                <a:cs typeface="Times New Roman" panose="02020603050405020304" pitchFamily="18" charset="0"/>
              </a:rPr>
              <a:t> </a:t>
            </a:r>
            <a:r>
              <a:rPr lang="en-AU" sz="1200" dirty="0">
                <a:cs typeface="Times New Roman" panose="02020603050405020304" pitchFamily="18" charset="0"/>
              </a:rPr>
              <a:t>1986/1 </a:t>
            </a:r>
            <a:r>
              <a:rPr lang="en-AU" sz="1200" dirty="0" smtClean="0">
                <a:cs typeface="Times New Roman" panose="02020603050405020304" pitchFamily="18" charset="0"/>
              </a:rPr>
              <a:t>J</a:t>
            </a:r>
            <a:r>
              <a:rPr lang="id-ID" sz="1200" dirty="0" smtClean="0">
                <a:cs typeface="Times New Roman" panose="02020603050405020304" pitchFamily="18" charset="0"/>
              </a:rPr>
              <a:t>anuar</a:t>
            </a:r>
            <a:r>
              <a:rPr lang="en-AU" sz="1200" dirty="0" smtClean="0">
                <a:cs typeface="Times New Roman" panose="02020603050405020304" pitchFamily="18" charset="0"/>
              </a:rPr>
              <a:t>i 198</a:t>
            </a:r>
            <a:r>
              <a:rPr lang="id-ID" sz="1200" dirty="0" smtClean="0">
                <a:cs typeface="Times New Roman" panose="02020603050405020304" pitchFamily="18" charset="0"/>
              </a:rPr>
              <a:t>7)</a:t>
            </a:r>
            <a:endParaRPr lang="en-AU" sz="1200" dirty="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wipe(up)">
                                      <p:cBhvr>
                                        <p:cTn id="7" dur="500"/>
                                        <p:tgtEl>
                                          <p:spTgt spid="5017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50179"/>
                                        </p:tgtEl>
                                        <p:attrNameLst>
                                          <p:attrName>style.visibility</p:attrName>
                                        </p:attrNameLst>
                                      </p:cBhvr>
                                      <p:to>
                                        <p:strVal val="visible"/>
                                      </p:to>
                                    </p:set>
                                    <p:animEffect transition="in" filter="wipe(up)">
                                      <p:cBhvr>
                                        <p:cTn id="12" dur="500"/>
                                        <p:tgtEl>
                                          <p:spTgt spid="5017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up)">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lide(fromBottom)">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autoUpdateAnimBg="0"/>
      <p:bldP spid="9" grpId="0" animBg="1"/>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3010304-3DAA-42DF-8EBB-D5A2DFC7D952}"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27651"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27652" name="Slide Number Placeholder 4"/>
          <p:cNvSpPr>
            <a:spLocks noGrp="1"/>
          </p:cNvSpPr>
          <p:nvPr>
            <p:ph type="sldNum" sz="quarter" idx="12"/>
          </p:nvPr>
        </p:nvSpPr>
        <p:spPr>
          <a:xfrm>
            <a:off x="7924800" y="6324600"/>
            <a:ext cx="6096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7305FDC-914D-4E2A-80AF-133D2B564099}" type="slidenum">
              <a:rPr lang="en-GB" sz="1400" smtClean="0">
                <a:latin typeface="Arial" panose="020B0604020202020204" pitchFamily="34" charset="0"/>
              </a:rPr>
              <a:t>32</a:t>
            </a:fld>
            <a:endParaRPr lang="en-GB" sz="1400" dirty="0" smtClean="0">
              <a:latin typeface="Arial" panose="020B0604020202020204" pitchFamily="34" charset="0"/>
            </a:endParaRPr>
          </a:p>
        </p:txBody>
      </p:sp>
      <p:sp>
        <p:nvSpPr>
          <p:cNvPr id="48131" name="Rectangle 3"/>
          <p:cNvSpPr>
            <a:spLocks noGrp="1" noChangeArrowheads="1"/>
          </p:cNvSpPr>
          <p:nvPr>
            <p:ph type="title"/>
          </p:nvPr>
        </p:nvSpPr>
        <p:spPr>
          <a:xfrm>
            <a:off x="685800" y="304800"/>
            <a:ext cx="7772400" cy="1143000"/>
          </a:xfrm>
          <a:noFill/>
        </p:spPr>
        <p:txBody>
          <a:bodyPr/>
          <a:lstStyle/>
          <a:p>
            <a:pPr eaLnBrk="1" hangingPunct="1"/>
            <a:r>
              <a:rPr lang="en-US" sz="3600" dirty="0" err="1" smtClean="0"/>
              <a:t>Contoh</a:t>
            </a:r>
            <a:r>
              <a:rPr lang="en-US" sz="3600" dirty="0" smtClean="0"/>
              <a:t>:</a:t>
            </a:r>
            <a:r>
              <a:rPr lang="id-ID" dirty="0" smtClean="0"/>
              <a:t/>
            </a:r>
            <a:br>
              <a:rPr lang="id-ID" dirty="0" smtClean="0"/>
            </a:br>
            <a:r>
              <a:rPr lang="en-AU" sz="2000" b="1" dirty="0">
                <a:cs typeface="Times New Roman" panose="02020603050405020304" pitchFamily="18" charset="0"/>
              </a:rPr>
              <a:t>METODE KUADRAT TERKECIL (LEAST SQUARE</a:t>
            </a:r>
            <a:r>
              <a:rPr lang="en-AU" sz="2000" b="1" dirty="0" smtClean="0">
                <a:cs typeface="Times New Roman" panose="02020603050405020304" pitchFamily="18" charset="0"/>
              </a:rPr>
              <a:t>)</a:t>
            </a:r>
            <a:r>
              <a:rPr lang="id-ID" sz="2000" b="1" dirty="0" smtClean="0">
                <a:cs typeface="Times New Roman" panose="02020603050405020304" pitchFamily="18" charset="0"/>
              </a:rPr>
              <a:t/>
            </a:r>
            <a:br>
              <a:rPr lang="id-ID" sz="2000" b="1" dirty="0" smtClean="0">
                <a:cs typeface="Times New Roman" panose="02020603050405020304" pitchFamily="18" charset="0"/>
              </a:rPr>
            </a:br>
            <a:r>
              <a:rPr lang="en-US" sz="2000" dirty="0">
                <a:solidFill>
                  <a:srgbClr val="00B0F0"/>
                </a:solidFill>
              </a:rPr>
              <a:t>Data </a:t>
            </a:r>
            <a:r>
              <a:rPr lang="en-US" sz="2000" dirty="0" err="1">
                <a:solidFill>
                  <a:srgbClr val="00B0F0"/>
                </a:solidFill>
              </a:rPr>
              <a:t>Berjumlah</a:t>
            </a:r>
            <a:r>
              <a:rPr lang="en-US" sz="2000" dirty="0">
                <a:solidFill>
                  <a:srgbClr val="00B0F0"/>
                </a:solidFill>
              </a:rPr>
              <a:t> </a:t>
            </a:r>
            <a:r>
              <a:rPr lang="en-US" sz="2000" dirty="0" smtClean="0">
                <a:solidFill>
                  <a:srgbClr val="00B0F0"/>
                </a:solidFill>
              </a:rPr>
              <a:t>G</a:t>
            </a:r>
            <a:r>
              <a:rPr lang="id-ID" sz="2000" dirty="0" smtClean="0">
                <a:solidFill>
                  <a:srgbClr val="00B0F0"/>
                </a:solidFill>
              </a:rPr>
              <a:t>enap</a:t>
            </a:r>
            <a:endParaRPr lang="en-GB" sz="2000" dirty="0" smtClean="0"/>
          </a:p>
        </p:txBody>
      </p:sp>
      <p:sp>
        <p:nvSpPr>
          <p:cNvPr id="48153" name="Rectangle 25"/>
          <p:cNvSpPr>
            <a:spLocks noChangeArrowheads="1"/>
          </p:cNvSpPr>
          <p:nvPr/>
        </p:nvSpPr>
        <p:spPr bwMode="auto">
          <a:xfrm>
            <a:off x="1447800" y="2743200"/>
            <a:ext cx="2209800" cy="2438400"/>
          </a:xfrm>
          <a:prstGeom prst="rect">
            <a:avLst/>
          </a:prstGeom>
          <a:solidFill>
            <a:srgbClr val="99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grpSp>
        <p:nvGrpSpPr>
          <p:cNvPr id="48156" name="Group 28"/>
          <p:cNvGrpSpPr/>
          <p:nvPr/>
        </p:nvGrpSpPr>
        <p:grpSpPr bwMode="auto">
          <a:xfrm>
            <a:off x="1643062" y="4648205"/>
            <a:ext cx="1548400" cy="485776"/>
            <a:chOff x="594" y="3100"/>
            <a:chExt cx="748" cy="306"/>
          </a:xfrm>
        </p:grpSpPr>
        <p:sp>
          <p:nvSpPr>
            <p:cNvPr id="27697" name="Rectangle 13"/>
            <p:cNvSpPr>
              <a:spLocks noChangeArrowheads="1"/>
            </p:cNvSpPr>
            <p:nvPr/>
          </p:nvSpPr>
          <p:spPr bwMode="auto">
            <a:xfrm>
              <a:off x="1342" y="3125"/>
              <a:ext cx="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GB" dirty="0"/>
            </a:p>
          </p:txBody>
        </p:sp>
        <p:sp>
          <p:nvSpPr>
            <p:cNvPr id="27698" name="Rectangle 14"/>
            <p:cNvSpPr>
              <a:spLocks noChangeArrowheads="1"/>
            </p:cNvSpPr>
            <p:nvPr/>
          </p:nvSpPr>
          <p:spPr bwMode="auto">
            <a:xfrm>
              <a:off x="868" y="3125"/>
              <a:ext cx="449" cy="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smtClean="0">
                  <a:solidFill>
                    <a:srgbClr val="000000"/>
                  </a:solidFill>
                </a:rPr>
                <a:t>226</a:t>
              </a:r>
              <a:r>
                <a:rPr lang="id-ID" sz="2900" dirty="0" smtClean="0">
                  <a:solidFill>
                    <a:srgbClr val="000000"/>
                  </a:solidFill>
                </a:rPr>
                <a:t>19</a:t>
              </a:r>
              <a:endParaRPr lang="en-GB" dirty="0"/>
            </a:p>
          </p:txBody>
        </p:sp>
        <p:sp>
          <p:nvSpPr>
            <p:cNvPr id="27699" name="Rectangle 17"/>
            <p:cNvSpPr>
              <a:spLocks noChangeArrowheads="1"/>
            </p:cNvSpPr>
            <p:nvPr/>
          </p:nvSpPr>
          <p:spPr bwMode="auto">
            <a:xfrm>
              <a:off x="594" y="3100"/>
              <a:ext cx="363" cy="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id-ID" sz="2900" dirty="0" smtClean="0">
                  <a:solidFill>
                    <a:srgbClr val="000000"/>
                  </a:solidFill>
                  <a:latin typeface="Symbol" panose="05050102010706020507" pitchFamily="18" charset="2"/>
                </a:rPr>
                <a:t>   </a:t>
              </a:r>
              <a:r>
                <a:rPr lang="en-GB" sz="2900" dirty="0" smtClean="0">
                  <a:solidFill>
                    <a:srgbClr val="000000"/>
                  </a:solidFill>
                  <a:latin typeface="Symbol" panose="05050102010706020507" pitchFamily="18" charset="2"/>
                </a:rPr>
                <a:t>=</a:t>
              </a:r>
              <a:r>
                <a:rPr lang="id-ID" sz="2900" dirty="0" smtClean="0">
                  <a:solidFill>
                    <a:srgbClr val="000000"/>
                  </a:solidFill>
                  <a:latin typeface="Symbol" panose="05050102010706020507" pitchFamily="18" charset="2"/>
                </a:rPr>
                <a:t> </a:t>
              </a:r>
              <a:endParaRPr lang="en-GB" dirty="0"/>
            </a:p>
          </p:txBody>
        </p:sp>
      </p:grpSp>
      <p:grpSp>
        <p:nvGrpSpPr>
          <p:cNvPr id="48155" name="Group 27"/>
          <p:cNvGrpSpPr/>
          <p:nvPr/>
        </p:nvGrpSpPr>
        <p:grpSpPr bwMode="auto">
          <a:xfrm>
            <a:off x="1905000" y="3809998"/>
            <a:ext cx="1412875" cy="962024"/>
            <a:chOff x="594" y="2509"/>
            <a:chExt cx="890" cy="606"/>
          </a:xfrm>
        </p:grpSpPr>
        <p:sp>
          <p:nvSpPr>
            <p:cNvPr id="27692" name="Line 11"/>
            <p:cNvSpPr>
              <a:spLocks noChangeShapeType="1"/>
            </p:cNvSpPr>
            <p:nvPr/>
          </p:nvSpPr>
          <p:spPr bwMode="auto">
            <a:xfrm>
              <a:off x="780" y="2801"/>
              <a:ext cx="704" cy="1"/>
            </a:xfrm>
            <a:prstGeom prst="line">
              <a:avLst/>
            </a:prstGeom>
            <a:noFill/>
            <a:ln w="15875">
              <a:solidFill>
                <a:srgbClr val="000000"/>
              </a:solidFill>
              <a:round/>
            </a:ln>
            <a:extLst>
              <a:ext uri="{909E8E84-426E-40DD-AFC4-6F175D3DCCD1}">
                <a14:hiddenFill xmlns:a14="http://schemas.microsoft.com/office/drawing/2010/main">
                  <a:noFill/>
                </a14:hiddenFill>
              </a:ext>
            </a:extLst>
          </p:spPr>
          <p:txBody>
            <a:bodyPr/>
            <a:lstStyle/>
            <a:p>
              <a:endParaRPr lang="id-ID"/>
            </a:p>
          </p:txBody>
        </p:sp>
        <p:sp>
          <p:nvSpPr>
            <p:cNvPr id="27693" name="Rectangle 15"/>
            <p:cNvSpPr>
              <a:spLocks noChangeArrowheads="1"/>
            </p:cNvSpPr>
            <p:nvPr/>
          </p:nvSpPr>
          <p:spPr bwMode="auto">
            <a:xfrm>
              <a:off x="1013" y="2834"/>
              <a:ext cx="234" cy="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smtClean="0">
                  <a:solidFill>
                    <a:srgbClr val="000000"/>
                  </a:solidFill>
                </a:rPr>
                <a:t>1</a:t>
              </a:r>
              <a:r>
                <a:rPr lang="id-ID" sz="2900" dirty="0" smtClean="0">
                  <a:solidFill>
                    <a:srgbClr val="000000"/>
                  </a:solidFill>
                </a:rPr>
                <a:t>2</a:t>
              </a:r>
              <a:endParaRPr lang="en-GB" dirty="0"/>
            </a:p>
          </p:txBody>
        </p:sp>
        <p:sp>
          <p:nvSpPr>
            <p:cNvPr id="27694" name="Rectangle 16"/>
            <p:cNvSpPr>
              <a:spLocks noChangeArrowheads="1"/>
            </p:cNvSpPr>
            <p:nvPr/>
          </p:nvSpPr>
          <p:spPr bwMode="auto">
            <a:xfrm>
              <a:off x="795" y="2509"/>
              <a:ext cx="685" cy="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smtClean="0">
                  <a:solidFill>
                    <a:srgbClr val="000000"/>
                  </a:solidFill>
                </a:rPr>
                <a:t>2</a:t>
              </a:r>
              <a:r>
                <a:rPr lang="id-ID" sz="2900" dirty="0" smtClean="0">
                  <a:solidFill>
                    <a:srgbClr val="000000"/>
                  </a:solidFill>
                </a:rPr>
                <a:t>56</a:t>
              </a:r>
              <a:r>
                <a:rPr lang="en-GB" sz="2900" dirty="0" smtClean="0">
                  <a:solidFill>
                    <a:srgbClr val="000000"/>
                  </a:solidFill>
                </a:rPr>
                <a:t>1</a:t>
              </a:r>
              <a:r>
                <a:rPr lang="id-ID" sz="2900" dirty="0" smtClean="0">
                  <a:solidFill>
                    <a:srgbClr val="000000"/>
                  </a:solidFill>
                </a:rPr>
                <a:t>11</a:t>
              </a:r>
              <a:endParaRPr lang="en-GB" dirty="0"/>
            </a:p>
          </p:txBody>
        </p:sp>
        <p:sp>
          <p:nvSpPr>
            <p:cNvPr id="27695" name="Rectangle 18"/>
            <p:cNvSpPr>
              <a:spLocks noChangeArrowheads="1"/>
            </p:cNvSpPr>
            <p:nvPr/>
          </p:nvSpPr>
          <p:spPr bwMode="auto">
            <a:xfrm>
              <a:off x="594" y="2629"/>
              <a:ext cx="127"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a:solidFill>
                    <a:srgbClr val="000000"/>
                  </a:solidFill>
                  <a:latin typeface="Symbol" panose="05050102010706020507" pitchFamily="18" charset="2"/>
                </a:rPr>
                <a:t>=</a:t>
              </a:r>
              <a:endParaRPr lang="en-GB" dirty="0"/>
            </a:p>
          </p:txBody>
        </p:sp>
      </p:grpSp>
      <p:grpSp>
        <p:nvGrpSpPr>
          <p:cNvPr id="48154" name="Group 26"/>
          <p:cNvGrpSpPr/>
          <p:nvPr/>
        </p:nvGrpSpPr>
        <p:grpSpPr bwMode="auto">
          <a:xfrm>
            <a:off x="1600200" y="2819400"/>
            <a:ext cx="1241425" cy="1017587"/>
            <a:chOff x="418" y="1855"/>
            <a:chExt cx="782" cy="641"/>
          </a:xfrm>
        </p:grpSpPr>
        <p:sp>
          <p:nvSpPr>
            <p:cNvPr id="27685" name="Line 10"/>
            <p:cNvSpPr>
              <a:spLocks noChangeShapeType="1"/>
            </p:cNvSpPr>
            <p:nvPr/>
          </p:nvSpPr>
          <p:spPr bwMode="auto">
            <a:xfrm>
              <a:off x="780" y="2185"/>
              <a:ext cx="420" cy="1"/>
            </a:xfrm>
            <a:prstGeom prst="line">
              <a:avLst/>
            </a:prstGeom>
            <a:noFill/>
            <a:ln w="15875">
              <a:solidFill>
                <a:srgbClr val="000000"/>
              </a:solidFill>
              <a:round/>
            </a:ln>
            <a:extLst>
              <a:ext uri="{909E8E84-426E-40DD-AFC4-6F175D3DCCD1}">
                <a14:hiddenFill xmlns:a14="http://schemas.microsoft.com/office/drawing/2010/main">
                  <a:noFill/>
                </a14:hiddenFill>
              </a:ext>
            </a:extLst>
          </p:spPr>
          <p:txBody>
            <a:bodyPr/>
            <a:lstStyle/>
            <a:p>
              <a:endParaRPr lang="id-ID"/>
            </a:p>
          </p:txBody>
        </p:sp>
        <p:sp>
          <p:nvSpPr>
            <p:cNvPr id="27686" name="Rectangle 19"/>
            <p:cNvSpPr>
              <a:spLocks noChangeArrowheads="1"/>
            </p:cNvSpPr>
            <p:nvPr/>
          </p:nvSpPr>
          <p:spPr bwMode="auto">
            <a:xfrm>
              <a:off x="795" y="1855"/>
              <a:ext cx="165"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a:solidFill>
                    <a:srgbClr val="000000"/>
                  </a:solidFill>
                  <a:latin typeface="Symbol" panose="05050102010706020507" pitchFamily="18" charset="2"/>
                </a:rPr>
                <a:t>å</a:t>
              </a:r>
              <a:endParaRPr lang="en-GB" dirty="0"/>
            </a:p>
          </p:txBody>
        </p:sp>
        <p:sp>
          <p:nvSpPr>
            <p:cNvPr id="27687" name="Rectangle 20"/>
            <p:cNvSpPr>
              <a:spLocks noChangeArrowheads="1"/>
            </p:cNvSpPr>
            <p:nvPr/>
          </p:nvSpPr>
          <p:spPr bwMode="auto">
            <a:xfrm>
              <a:off x="594" y="2013"/>
              <a:ext cx="127"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dirty="0">
                  <a:solidFill>
                    <a:srgbClr val="000000"/>
                  </a:solidFill>
                  <a:latin typeface="Symbol" panose="05050102010706020507" pitchFamily="18" charset="2"/>
                </a:rPr>
                <a:t>=</a:t>
              </a:r>
              <a:endParaRPr lang="en-GB" dirty="0"/>
            </a:p>
          </p:txBody>
        </p:sp>
        <p:sp>
          <p:nvSpPr>
            <p:cNvPr id="27688" name="Rectangle 21"/>
            <p:cNvSpPr>
              <a:spLocks noChangeArrowheads="1"/>
            </p:cNvSpPr>
            <p:nvPr/>
          </p:nvSpPr>
          <p:spPr bwMode="auto">
            <a:xfrm>
              <a:off x="935" y="2218"/>
              <a:ext cx="116"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i="1">
                  <a:solidFill>
                    <a:srgbClr val="000000"/>
                  </a:solidFill>
                </a:rPr>
                <a:t>n</a:t>
              </a:r>
              <a:endParaRPr lang="en-GB"/>
            </a:p>
          </p:txBody>
        </p:sp>
        <p:sp>
          <p:nvSpPr>
            <p:cNvPr id="27689" name="Rectangle 22"/>
            <p:cNvSpPr>
              <a:spLocks noChangeArrowheads="1"/>
            </p:cNvSpPr>
            <p:nvPr/>
          </p:nvSpPr>
          <p:spPr bwMode="auto">
            <a:xfrm>
              <a:off x="986" y="1880"/>
              <a:ext cx="129"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i="1" dirty="0">
                  <a:solidFill>
                    <a:srgbClr val="000000"/>
                  </a:solidFill>
                </a:rPr>
                <a:t>Y</a:t>
              </a:r>
              <a:endParaRPr lang="en-GB" dirty="0"/>
            </a:p>
          </p:txBody>
        </p:sp>
        <p:sp>
          <p:nvSpPr>
            <p:cNvPr id="27690" name="Rectangle 23"/>
            <p:cNvSpPr>
              <a:spLocks noChangeArrowheads="1"/>
            </p:cNvSpPr>
            <p:nvPr/>
          </p:nvSpPr>
          <p:spPr bwMode="auto">
            <a:xfrm>
              <a:off x="418" y="2038"/>
              <a:ext cx="116" cy="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900" i="1" dirty="0">
                  <a:solidFill>
                    <a:srgbClr val="000000"/>
                  </a:solidFill>
                </a:rPr>
                <a:t>a</a:t>
              </a:r>
              <a:endParaRPr lang="en-GB" dirty="0"/>
            </a:p>
          </p:txBody>
        </p:sp>
        <p:sp>
          <p:nvSpPr>
            <p:cNvPr id="27691" name="Rectangle 24"/>
            <p:cNvSpPr>
              <a:spLocks noChangeArrowheads="1"/>
            </p:cNvSpPr>
            <p:nvPr/>
          </p:nvSpPr>
          <p:spPr bwMode="auto">
            <a:xfrm>
              <a:off x="1112" y="2022"/>
              <a:ext cx="38"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700" i="1">
                  <a:solidFill>
                    <a:srgbClr val="000000"/>
                  </a:solidFill>
                </a:rPr>
                <a:t>i</a:t>
              </a:r>
              <a:endParaRPr lang="en-GB"/>
            </a:p>
          </p:txBody>
        </p:sp>
      </p:grpSp>
      <p:pic>
        <p:nvPicPr>
          <p:cNvPr id="27684" name="Picture 8"/>
          <p:cNvPicPr>
            <a:picLocks noChangeAspect="1" noChangeArrowheads="1"/>
          </p:cNvPicPr>
          <p:nvPr/>
        </p:nvPicPr>
        <p:blipFill>
          <a:blip r:embed="rId2">
            <a:extLst>
              <a:ext uri="{28A0092B-C50C-407E-A947-70E740481C1C}">
                <a14:useLocalDpi xmlns:a14="http://schemas.microsoft.com/office/drawing/2010/main" val="0"/>
              </a:ext>
            </a:extLst>
          </a:blip>
          <a:srcRect b="94305"/>
          <a:stretch>
            <a:fillRect/>
          </a:stretch>
        </p:blipFill>
        <p:spPr bwMode="auto">
          <a:xfrm>
            <a:off x="609600" y="1471610"/>
            <a:ext cx="7924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178" name="Rectangle 50"/>
          <p:cNvSpPr>
            <a:spLocks noChangeArrowheads="1"/>
          </p:cNvSpPr>
          <p:nvPr/>
        </p:nvSpPr>
        <p:spPr bwMode="auto">
          <a:xfrm>
            <a:off x="4800600" y="2743200"/>
            <a:ext cx="2362200" cy="2511425"/>
          </a:xfrm>
          <a:prstGeom prst="rect">
            <a:avLst/>
          </a:prstGeom>
          <a:solidFill>
            <a:srgbClr val="99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dirty="0"/>
          </a:p>
        </p:txBody>
      </p:sp>
      <p:grpSp>
        <p:nvGrpSpPr>
          <p:cNvPr id="48181" name="Group 53"/>
          <p:cNvGrpSpPr/>
          <p:nvPr/>
        </p:nvGrpSpPr>
        <p:grpSpPr bwMode="auto">
          <a:xfrm>
            <a:off x="5111750" y="4818062"/>
            <a:ext cx="1630363" cy="376238"/>
            <a:chOff x="3124" y="3055"/>
            <a:chExt cx="1027" cy="296"/>
          </a:xfrm>
        </p:grpSpPr>
        <p:sp>
          <p:nvSpPr>
            <p:cNvPr id="27680" name="Rectangle 33"/>
            <p:cNvSpPr>
              <a:spLocks noChangeArrowheads="1"/>
            </p:cNvSpPr>
            <p:nvPr/>
          </p:nvSpPr>
          <p:spPr bwMode="auto">
            <a:xfrm>
              <a:off x="3747" y="3080"/>
              <a:ext cx="56"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dirty="0">
                  <a:solidFill>
                    <a:srgbClr val="000000"/>
                  </a:solidFill>
                </a:rPr>
                <a:t>,</a:t>
              </a:r>
              <a:endParaRPr lang="en-GB" dirty="0"/>
            </a:p>
          </p:txBody>
        </p:sp>
        <p:sp>
          <p:nvSpPr>
            <p:cNvPr id="27681" name="Rectangle 34"/>
            <p:cNvSpPr>
              <a:spLocks noChangeArrowheads="1"/>
            </p:cNvSpPr>
            <p:nvPr/>
          </p:nvSpPr>
          <p:spPr bwMode="auto">
            <a:xfrm>
              <a:off x="3303" y="3080"/>
              <a:ext cx="848"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dirty="0" smtClean="0">
                  <a:solidFill>
                    <a:srgbClr val="000000"/>
                  </a:solidFill>
                </a:rPr>
                <a:t>1589.264</a:t>
              </a:r>
              <a:endParaRPr lang="en-GB" dirty="0"/>
            </a:p>
          </p:txBody>
        </p:sp>
        <p:sp>
          <p:nvSpPr>
            <p:cNvPr id="27682" name="Rectangle 38"/>
            <p:cNvSpPr>
              <a:spLocks noChangeArrowheads="1"/>
            </p:cNvSpPr>
            <p:nvPr/>
          </p:nvSpPr>
          <p:spPr bwMode="auto">
            <a:xfrm>
              <a:off x="3124" y="3055"/>
              <a:ext cx="123"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a:solidFill>
                    <a:srgbClr val="000000"/>
                  </a:solidFill>
                  <a:latin typeface="Symbol" panose="05050102010706020507" pitchFamily="18" charset="2"/>
                </a:rPr>
                <a:t>=</a:t>
              </a:r>
              <a:endParaRPr lang="en-GB"/>
            </a:p>
          </p:txBody>
        </p:sp>
      </p:grpSp>
      <p:grpSp>
        <p:nvGrpSpPr>
          <p:cNvPr id="48180" name="Group 52"/>
          <p:cNvGrpSpPr/>
          <p:nvPr/>
        </p:nvGrpSpPr>
        <p:grpSpPr bwMode="auto">
          <a:xfrm>
            <a:off x="5248277" y="3886200"/>
            <a:ext cx="1392238" cy="935037"/>
            <a:chOff x="3124" y="2475"/>
            <a:chExt cx="877" cy="589"/>
          </a:xfrm>
        </p:grpSpPr>
        <p:sp>
          <p:nvSpPr>
            <p:cNvPr id="27675" name="Line 31"/>
            <p:cNvSpPr>
              <a:spLocks noChangeShapeType="1"/>
            </p:cNvSpPr>
            <p:nvPr/>
          </p:nvSpPr>
          <p:spPr bwMode="auto">
            <a:xfrm>
              <a:off x="3306" y="2762"/>
              <a:ext cx="688" cy="1"/>
            </a:xfrm>
            <a:prstGeom prst="line">
              <a:avLst/>
            </a:prstGeom>
            <a:noFill/>
            <a:ln w="14288">
              <a:solidFill>
                <a:srgbClr val="000000"/>
              </a:solidFill>
              <a:round/>
            </a:ln>
            <a:extLst>
              <a:ext uri="{909E8E84-426E-40DD-AFC4-6F175D3DCCD1}">
                <a14:hiddenFill xmlns:a14="http://schemas.microsoft.com/office/drawing/2010/main">
                  <a:noFill/>
                </a14:hiddenFill>
              </a:ext>
            </a:extLst>
          </p:spPr>
          <p:txBody>
            <a:bodyPr/>
            <a:lstStyle/>
            <a:p>
              <a:endParaRPr lang="id-ID"/>
            </a:p>
          </p:txBody>
        </p:sp>
        <p:sp>
          <p:nvSpPr>
            <p:cNvPr id="27676" name="Rectangle 35"/>
            <p:cNvSpPr>
              <a:spLocks noChangeArrowheads="1"/>
            </p:cNvSpPr>
            <p:nvPr/>
          </p:nvSpPr>
          <p:spPr bwMode="auto">
            <a:xfrm>
              <a:off x="3474" y="2793"/>
              <a:ext cx="33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id-ID" sz="2800" dirty="0" smtClean="0">
                  <a:solidFill>
                    <a:srgbClr val="000000"/>
                  </a:solidFill>
                </a:rPr>
                <a:t>57</a:t>
              </a:r>
              <a:r>
                <a:rPr lang="en-GB" sz="2800" dirty="0" smtClean="0">
                  <a:solidFill>
                    <a:srgbClr val="000000"/>
                  </a:solidFill>
                </a:rPr>
                <a:t>2</a:t>
              </a:r>
              <a:endParaRPr lang="en-GB" dirty="0"/>
            </a:p>
          </p:txBody>
        </p:sp>
        <p:sp>
          <p:nvSpPr>
            <p:cNvPr id="27677" name="Rectangle 36"/>
            <p:cNvSpPr>
              <a:spLocks noChangeArrowheads="1"/>
            </p:cNvSpPr>
            <p:nvPr/>
          </p:nvSpPr>
          <p:spPr bwMode="auto">
            <a:xfrm>
              <a:off x="3322" y="2475"/>
              <a:ext cx="67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dirty="0" smtClean="0">
                  <a:solidFill>
                    <a:srgbClr val="000000"/>
                  </a:solidFill>
                </a:rPr>
                <a:t>90</a:t>
              </a:r>
              <a:r>
                <a:rPr lang="id-ID" sz="2800" dirty="0" smtClean="0">
                  <a:solidFill>
                    <a:srgbClr val="000000"/>
                  </a:solidFill>
                </a:rPr>
                <a:t>9059</a:t>
              </a:r>
              <a:endParaRPr lang="en-GB" dirty="0"/>
            </a:p>
          </p:txBody>
        </p:sp>
        <p:sp>
          <p:nvSpPr>
            <p:cNvPr id="27678" name="Rectangle 39"/>
            <p:cNvSpPr>
              <a:spLocks noChangeArrowheads="1"/>
            </p:cNvSpPr>
            <p:nvPr/>
          </p:nvSpPr>
          <p:spPr bwMode="auto">
            <a:xfrm>
              <a:off x="3124" y="2592"/>
              <a:ext cx="123"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dirty="0">
                  <a:solidFill>
                    <a:srgbClr val="000000"/>
                  </a:solidFill>
                  <a:latin typeface="Symbol" panose="05050102010706020507" pitchFamily="18" charset="2"/>
                </a:rPr>
                <a:t>=</a:t>
              </a:r>
              <a:endParaRPr lang="en-GB" dirty="0"/>
            </a:p>
          </p:txBody>
        </p:sp>
      </p:grpSp>
      <p:grpSp>
        <p:nvGrpSpPr>
          <p:cNvPr id="48179" name="Group 51"/>
          <p:cNvGrpSpPr/>
          <p:nvPr/>
        </p:nvGrpSpPr>
        <p:grpSpPr bwMode="auto">
          <a:xfrm>
            <a:off x="4968875" y="2819400"/>
            <a:ext cx="1508125" cy="1049337"/>
            <a:chOff x="2955" y="1769"/>
            <a:chExt cx="950" cy="661"/>
          </a:xfrm>
        </p:grpSpPr>
        <p:sp>
          <p:nvSpPr>
            <p:cNvPr id="27663" name="Line 30"/>
            <p:cNvSpPr>
              <a:spLocks noChangeShapeType="1"/>
            </p:cNvSpPr>
            <p:nvPr/>
          </p:nvSpPr>
          <p:spPr bwMode="auto">
            <a:xfrm>
              <a:off x="3306" y="2094"/>
              <a:ext cx="599" cy="1"/>
            </a:xfrm>
            <a:prstGeom prst="line">
              <a:avLst/>
            </a:prstGeom>
            <a:noFill/>
            <a:ln w="14288">
              <a:solidFill>
                <a:srgbClr val="000000"/>
              </a:solidFill>
              <a:round/>
            </a:ln>
            <a:extLst>
              <a:ext uri="{909E8E84-426E-40DD-AFC4-6F175D3DCCD1}">
                <a14:hiddenFill xmlns:a14="http://schemas.microsoft.com/office/drawing/2010/main">
                  <a:noFill/>
                </a14:hiddenFill>
              </a:ext>
            </a:extLst>
          </p:spPr>
          <p:txBody>
            <a:bodyPr/>
            <a:lstStyle/>
            <a:p>
              <a:endParaRPr lang="id-ID"/>
            </a:p>
          </p:txBody>
        </p:sp>
        <p:sp>
          <p:nvSpPr>
            <p:cNvPr id="27664" name="Rectangle 37"/>
            <p:cNvSpPr>
              <a:spLocks noChangeArrowheads="1"/>
            </p:cNvSpPr>
            <p:nvPr/>
          </p:nvSpPr>
          <p:spPr bwMode="auto">
            <a:xfrm>
              <a:off x="3710" y="2120"/>
              <a:ext cx="6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600">
                  <a:solidFill>
                    <a:srgbClr val="000000"/>
                  </a:solidFill>
                </a:rPr>
                <a:t>2</a:t>
              </a:r>
              <a:endParaRPr lang="en-GB"/>
            </a:p>
          </p:txBody>
        </p:sp>
        <p:sp>
          <p:nvSpPr>
            <p:cNvPr id="27665" name="Rectangle 40"/>
            <p:cNvSpPr>
              <a:spLocks noChangeArrowheads="1"/>
            </p:cNvSpPr>
            <p:nvPr/>
          </p:nvSpPr>
          <p:spPr bwMode="auto">
            <a:xfrm>
              <a:off x="3406" y="2110"/>
              <a:ext cx="16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a:solidFill>
                    <a:srgbClr val="000000"/>
                  </a:solidFill>
                  <a:latin typeface="Symbol" panose="05050102010706020507" pitchFamily="18" charset="2"/>
                </a:rPr>
                <a:t>å</a:t>
              </a:r>
              <a:endParaRPr lang="en-GB"/>
            </a:p>
          </p:txBody>
        </p:sp>
        <p:sp>
          <p:nvSpPr>
            <p:cNvPr id="27666" name="Rectangle 41"/>
            <p:cNvSpPr>
              <a:spLocks noChangeArrowheads="1"/>
            </p:cNvSpPr>
            <p:nvPr/>
          </p:nvSpPr>
          <p:spPr bwMode="auto">
            <a:xfrm>
              <a:off x="3322" y="1769"/>
              <a:ext cx="160"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a:solidFill>
                    <a:srgbClr val="000000"/>
                  </a:solidFill>
                  <a:latin typeface="Symbol" panose="05050102010706020507" pitchFamily="18" charset="2"/>
                </a:rPr>
                <a:t>å</a:t>
              </a:r>
              <a:endParaRPr lang="en-GB"/>
            </a:p>
          </p:txBody>
        </p:sp>
        <p:sp>
          <p:nvSpPr>
            <p:cNvPr id="27667" name="Rectangle 42"/>
            <p:cNvSpPr>
              <a:spLocks noChangeArrowheads="1"/>
            </p:cNvSpPr>
            <p:nvPr/>
          </p:nvSpPr>
          <p:spPr bwMode="auto">
            <a:xfrm>
              <a:off x="3124" y="1924"/>
              <a:ext cx="123"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dirty="0">
                  <a:solidFill>
                    <a:srgbClr val="000000"/>
                  </a:solidFill>
                  <a:latin typeface="Symbol" panose="05050102010706020507" pitchFamily="18" charset="2"/>
                </a:rPr>
                <a:t>=</a:t>
              </a:r>
              <a:endParaRPr lang="en-GB" dirty="0"/>
            </a:p>
          </p:txBody>
        </p:sp>
        <p:sp>
          <p:nvSpPr>
            <p:cNvPr id="27668" name="Rectangle 43"/>
            <p:cNvSpPr>
              <a:spLocks noChangeArrowheads="1"/>
            </p:cNvSpPr>
            <p:nvPr/>
          </p:nvSpPr>
          <p:spPr bwMode="auto">
            <a:xfrm>
              <a:off x="3734" y="2276"/>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600" i="1">
                  <a:solidFill>
                    <a:srgbClr val="000000"/>
                  </a:solidFill>
                </a:rPr>
                <a:t>i</a:t>
              </a:r>
              <a:endParaRPr lang="en-GB"/>
            </a:p>
          </p:txBody>
        </p:sp>
        <p:sp>
          <p:nvSpPr>
            <p:cNvPr id="27669" name="Rectangle 44"/>
            <p:cNvSpPr>
              <a:spLocks noChangeArrowheads="1"/>
            </p:cNvSpPr>
            <p:nvPr/>
          </p:nvSpPr>
          <p:spPr bwMode="auto">
            <a:xfrm>
              <a:off x="3818" y="193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600" i="1">
                  <a:solidFill>
                    <a:srgbClr val="000000"/>
                  </a:solidFill>
                </a:rPr>
                <a:t>i</a:t>
              </a:r>
              <a:endParaRPr lang="en-GB"/>
            </a:p>
          </p:txBody>
        </p:sp>
        <p:sp>
          <p:nvSpPr>
            <p:cNvPr id="27670" name="Rectangle 45"/>
            <p:cNvSpPr>
              <a:spLocks noChangeArrowheads="1"/>
            </p:cNvSpPr>
            <p:nvPr/>
          </p:nvSpPr>
          <p:spPr bwMode="auto">
            <a:xfrm>
              <a:off x="3633" y="1935"/>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1600" i="1">
                  <a:solidFill>
                    <a:srgbClr val="000000"/>
                  </a:solidFill>
                </a:rPr>
                <a:t>i</a:t>
              </a:r>
              <a:endParaRPr lang="en-GB"/>
            </a:p>
          </p:txBody>
        </p:sp>
        <p:sp>
          <p:nvSpPr>
            <p:cNvPr id="27671" name="Rectangle 46"/>
            <p:cNvSpPr>
              <a:spLocks noChangeArrowheads="1"/>
            </p:cNvSpPr>
            <p:nvPr/>
          </p:nvSpPr>
          <p:spPr bwMode="auto">
            <a:xfrm>
              <a:off x="3566" y="2137"/>
              <a:ext cx="11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i="1">
                  <a:solidFill>
                    <a:srgbClr val="000000"/>
                  </a:solidFill>
                </a:rPr>
                <a:t>u</a:t>
              </a:r>
              <a:endParaRPr lang="en-GB"/>
            </a:p>
          </p:txBody>
        </p:sp>
        <p:sp>
          <p:nvSpPr>
            <p:cNvPr id="27672" name="Rectangle 47"/>
            <p:cNvSpPr>
              <a:spLocks noChangeArrowheads="1"/>
            </p:cNvSpPr>
            <p:nvPr/>
          </p:nvSpPr>
          <p:spPr bwMode="auto">
            <a:xfrm>
              <a:off x="3691" y="1796"/>
              <a:ext cx="11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i="1" dirty="0">
                  <a:solidFill>
                    <a:srgbClr val="000000"/>
                  </a:solidFill>
                </a:rPr>
                <a:t>u</a:t>
              </a:r>
              <a:endParaRPr lang="en-GB" dirty="0"/>
            </a:p>
          </p:txBody>
        </p:sp>
        <p:sp>
          <p:nvSpPr>
            <p:cNvPr id="27673" name="Rectangle 48"/>
            <p:cNvSpPr>
              <a:spLocks noChangeArrowheads="1"/>
            </p:cNvSpPr>
            <p:nvPr/>
          </p:nvSpPr>
          <p:spPr bwMode="auto">
            <a:xfrm>
              <a:off x="3508" y="1796"/>
              <a:ext cx="125"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i="1">
                  <a:solidFill>
                    <a:srgbClr val="000000"/>
                  </a:solidFill>
                </a:rPr>
                <a:t>Y</a:t>
              </a:r>
              <a:endParaRPr lang="en-GB"/>
            </a:p>
          </p:txBody>
        </p:sp>
        <p:sp>
          <p:nvSpPr>
            <p:cNvPr id="27674" name="Rectangle 49"/>
            <p:cNvSpPr>
              <a:spLocks noChangeArrowheads="1"/>
            </p:cNvSpPr>
            <p:nvPr/>
          </p:nvSpPr>
          <p:spPr bwMode="auto">
            <a:xfrm>
              <a:off x="2955" y="1951"/>
              <a:ext cx="112"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GB" sz="2800" i="1" dirty="0">
                  <a:solidFill>
                    <a:srgbClr val="000000"/>
                  </a:solidFill>
                </a:rPr>
                <a:t>b</a:t>
              </a:r>
              <a:endParaRPr lang="en-GB" dirty="0"/>
            </a:p>
          </p:txBody>
        </p:sp>
      </p:grpSp>
      <p:sp>
        <p:nvSpPr>
          <p:cNvPr id="52" name="Rectangle 51"/>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2" name="Rectangle 1"/>
          <p:cNvSpPr/>
          <p:nvPr/>
        </p:nvSpPr>
        <p:spPr>
          <a:xfrm>
            <a:off x="1814758" y="5334000"/>
            <a:ext cx="4572000" cy="981807"/>
          </a:xfrm>
          <a:prstGeom prst="rect">
            <a:avLst/>
          </a:prstGeom>
        </p:spPr>
        <p:txBody>
          <a:bodyPr>
            <a:spAutoFit/>
          </a:bodyPr>
          <a:lstStyle/>
          <a:p>
            <a:pPr eaLnBrk="1" hangingPunct="1">
              <a:spcAft>
                <a:spcPts val="600"/>
              </a:spcAft>
            </a:pPr>
            <a:r>
              <a:rPr lang="en-AU" dirty="0" err="1">
                <a:cs typeface="Times New Roman" panose="02020603050405020304" pitchFamily="18" charset="0"/>
              </a:rPr>
              <a:t>Persamaan</a:t>
            </a:r>
            <a:r>
              <a:rPr lang="en-AU" dirty="0">
                <a:cs typeface="Times New Roman" panose="02020603050405020304" pitchFamily="18" charset="0"/>
              </a:rPr>
              <a:t> </a:t>
            </a:r>
            <a:r>
              <a:rPr lang="en-AU" dirty="0" err="1">
                <a:cs typeface="Times New Roman" panose="02020603050405020304" pitchFamily="18" charset="0"/>
              </a:rPr>
              <a:t>trendnya</a:t>
            </a:r>
            <a:r>
              <a:rPr lang="en-AU" dirty="0">
                <a:cs typeface="Times New Roman" panose="02020603050405020304" pitchFamily="18" charset="0"/>
              </a:rPr>
              <a:t> :	</a:t>
            </a:r>
          </a:p>
          <a:p>
            <a:pPr eaLnBrk="1" hangingPunct="1">
              <a:lnSpc>
                <a:spcPct val="120000"/>
              </a:lnSpc>
            </a:pPr>
            <a:r>
              <a:rPr lang="en-AU" dirty="0">
                <a:solidFill>
                  <a:srgbClr val="FFFF00"/>
                </a:solidFill>
                <a:cs typeface="Times New Roman" panose="02020603050405020304" pitchFamily="18" charset="0"/>
              </a:rPr>
              <a:t>Y' = </a:t>
            </a:r>
            <a:r>
              <a:rPr lang="en-GB" sz="2200" dirty="0">
                <a:latin typeface="Arial" panose="020B0604020202020204" pitchFamily="34" charset="0"/>
                <a:cs typeface="Arial" panose="020B0604020202020204" pitchFamily="34" charset="0"/>
              </a:rPr>
              <a:t>22619</a:t>
            </a:r>
            <a:r>
              <a:rPr lang="en-US" dirty="0">
                <a:latin typeface="Arial" panose="020B0604020202020204" pitchFamily="34" charset="0"/>
                <a:cs typeface="Arial" panose="020B0604020202020204" pitchFamily="34" charset="0"/>
              </a:rPr>
              <a:t> </a:t>
            </a:r>
            <a:r>
              <a:rPr lang="en-AU" dirty="0">
                <a:solidFill>
                  <a:srgbClr val="FFFF00"/>
                </a:solidFill>
                <a:cs typeface="Times New Roman" panose="02020603050405020304" pitchFamily="18" charset="0"/>
              </a:rPr>
              <a:t>+ </a:t>
            </a:r>
            <a:r>
              <a:rPr lang="en-GB" sz="2200" dirty="0">
                <a:latin typeface="Arial" panose="020B0604020202020204" pitchFamily="34" charset="0"/>
                <a:cs typeface="Arial" panose="020B0604020202020204" pitchFamily="34" charset="0"/>
              </a:rPr>
              <a:t>1589.264</a:t>
            </a:r>
            <a:r>
              <a:rPr lang="en-US" dirty="0">
                <a:latin typeface="Arial" panose="020B0604020202020204" pitchFamily="34" charset="0"/>
                <a:cs typeface="Arial" panose="020B0604020202020204" pitchFamily="34" charset="0"/>
              </a:rPr>
              <a:t> </a:t>
            </a:r>
            <a:r>
              <a:rPr lang="id-ID" dirty="0" smtClean="0">
                <a:latin typeface="Arial" panose="020B0604020202020204" pitchFamily="34" charset="0"/>
                <a:cs typeface="Arial" panose="020B0604020202020204" pitchFamily="34" charset="0"/>
              </a:rPr>
              <a:t>U</a:t>
            </a:r>
            <a:endParaRPr lang="en-AU" dirty="0">
              <a:cs typeface="Times New Roman" panose="02020603050405020304" pitchFamily="18" charset="0"/>
            </a:endParaRPr>
          </a:p>
        </p:txBody>
      </p:sp>
      <p:pic>
        <p:nvPicPr>
          <p:cNvPr id="307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873" y="1905000"/>
            <a:ext cx="5913389" cy="36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8131"/>
                                        </p:tgtEl>
                                        <p:attrNameLst>
                                          <p:attrName>style.visibility</p:attrName>
                                        </p:attrNameLst>
                                      </p:cBhvr>
                                      <p:to>
                                        <p:strVal val="visible"/>
                                      </p:to>
                                    </p:set>
                                    <p:animEffect transition="in" filter="checkerboard(across)">
                                      <p:cBhvr>
                                        <p:cTn id="7" dur="500"/>
                                        <p:tgtEl>
                                          <p:spTgt spid="4813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8153"/>
                                        </p:tgtEl>
                                        <p:attrNameLst>
                                          <p:attrName>style.visibility</p:attrName>
                                        </p:attrNameLst>
                                      </p:cBhvr>
                                      <p:to>
                                        <p:strVal val="visible"/>
                                      </p:to>
                                    </p:set>
                                    <p:animEffect transition="in" filter="checkerboard(across)">
                                      <p:cBhvr>
                                        <p:cTn id="12" dur="500"/>
                                        <p:tgtEl>
                                          <p:spTgt spid="4815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8154"/>
                                        </p:tgtEl>
                                        <p:attrNameLst>
                                          <p:attrName>style.visibility</p:attrName>
                                        </p:attrNameLst>
                                      </p:cBhvr>
                                      <p:to>
                                        <p:strVal val="visible"/>
                                      </p:to>
                                    </p:set>
                                    <p:animEffect transition="in" filter="checkerboard(across)">
                                      <p:cBhvr>
                                        <p:cTn id="17" dur="500"/>
                                        <p:tgtEl>
                                          <p:spTgt spid="4815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48155"/>
                                        </p:tgtEl>
                                        <p:attrNameLst>
                                          <p:attrName>style.visibility</p:attrName>
                                        </p:attrNameLst>
                                      </p:cBhvr>
                                      <p:to>
                                        <p:strVal val="visible"/>
                                      </p:to>
                                    </p:set>
                                    <p:animEffect transition="in" filter="checkerboard(across)">
                                      <p:cBhvr>
                                        <p:cTn id="22" dur="500"/>
                                        <p:tgtEl>
                                          <p:spTgt spid="48155"/>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48156"/>
                                        </p:tgtEl>
                                        <p:attrNameLst>
                                          <p:attrName>style.visibility</p:attrName>
                                        </p:attrNameLst>
                                      </p:cBhvr>
                                      <p:to>
                                        <p:strVal val="visible"/>
                                      </p:to>
                                    </p:set>
                                    <p:animEffect transition="in" filter="checkerboard(across)">
                                      <p:cBhvr>
                                        <p:cTn id="27" dur="500"/>
                                        <p:tgtEl>
                                          <p:spTgt spid="48156"/>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48178"/>
                                        </p:tgtEl>
                                        <p:attrNameLst>
                                          <p:attrName>style.visibility</p:attrName>
                                        </p:attrNameLst>
                                      </p:cBhvr>
                                      <p:to>
                                        <p:strVal val="visible"/>
                                      </p:to>
                                    </p:set>
                                    <p:animEffect transition="in" filter="checkerboard(across)">
                                      <p:cBhvr>
                                        <p:cTn id="32" dur="500"/>
                                        <p:tgtEl>
                                          <p:spTgt spid="48178"/>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48179"/>
                                        </p:tgtEl>
                                        <p:attrNameLst>
                                          <p:attrName>style.visibility</p:attrName>
                                        </p:attrNameLst>
                                      </p:cBhvr>
                                      <p:to>
                                        <p:strVal val="visible"/>
                                      </p:to>
                                    </p:set>
                                    <p:animEffect transition="in" filter="checkerboard(across)">
                                      <p:cBhvr>
                                        <p:cTn id="37" dur="500"/>
                                        <p:tgtEl>
                                          <p:spTgt spid="48179"/>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48180"/>
                                        </p:tgtEl>
                                        <p:attrNameLst>
                                          <p:attrName>style.visibility</p:attrName>
                                        </p:attrNameLst>
                                      </p:cBhvr>
                                      <p:to>
                                        <p:strVal val="visible"/>
                                      </p:to>
                                    </p:set>
                                    <p:animEffect transition="in" filter="checkerboard(across)">
                                      <p:cBhvr>
                                        <p:cTn id="42" dur="500"/>
                                        <p:tgtEl>
                                          <p:spTgt spid="48180"/>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48181"/>
                                        </p:tgtEl>
                                        <p:attrNameLst>
                                          <p:attrName>style.visibility</p:attrName>
                                        </p:attrNameLst>
                                      </p:cBhvr>
                                      <p:to>
                                        <p:strVal val="visible"/>
                                      </p:to>
                                    </p:set>
                                    <p:animEffect transition="in" filter="checkerboard(across)">
                                      <p:cBhvr>
                                        <p:cTn id="47" dur="500"/>
                                        <p:tgtEl>
                                          <p:spTgt spid="48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autoUpdateAnimBg="0"/>
      <p:bldP spid="48153" grpId="0" animBg="1"/>
      <p:bldP spid="4817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0B1337B-E320-4FD6-AC26-7FE839B4167C}"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31747"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31748" name="Slide Number Placeholder 4"/>
          <p:cNvSpPr>
            <a:spLocks noGrp="1"/>
          </p:cNvSpPr>
          <p:nvPr>
            <p:ph type="sldNum" sz="quarter" idx="12"/>
          </p:nvPr>
        </p:nvSpPr>
        <p:spPr>
          <a:xfrm>
            <a:off x="80010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7E631CC-F125-425A-88F9-48E38C117BEA}" type="slidenum">
              <a:rPr lang="en-GB" sz="1400" smtClean="0">
                <a:latin typeface="Arial" panose="020B0604020202020204" pitchFamily="34" charset="0"/>
              </a:rPr>
              <a:t>33</a:t>
            </a:fld>
            <a:endParaRPr lang="en-GB" sz="1400" dirty="0" smtClean="0">
              <a:latin typeface="Arial" panose="020B0604020202020204" pitchFamily="34" charset="0"/>
            </a:endParaRPr>
          </a:p>
        </p:txBody>
      </p:sp>
      <p:sp>
        <p:nvSpPr>
          <p:cNvPr id="51203" name="Text Box 3"/>
          <p:cNvSpPr txBox="1">
            <a:spLocks noChangeArrowheads="1"/>
          </p:cNvSpPr>
          <p:nvPr/>
        </p:nvSpPr>
        <p:spPr bwMode="auto">
          <a:xfrm>
            <a:off x="762000" y="2209800"/>
            <a:ext cx="8153400" cy="2751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120000"/>
              </a:lnSpc>
            </a:pPr>
            <a:r>
              <a:rPr lang="en-AU" dirty="0" err="1">
                <a:cs typeface="Times New Roman" panose="02020603050405020304" pitchFamily="18" charset="0"/>
              </a:rPr>
              <a:t>Persamaan</a:t>
            </a:r>
            <a:r>
              <a:rPr lang="en-AU" dirty="0">
                <a:cs typeface="Times New Roman" panose="02020603050405020304" pitchFamily="18" charset="0"/>
              </a:rPr>
              <a:t> </a:t>
            </a:r>
            <a:r>
              <a:rPr lang="en-AU" dirty="0" err="1">
                <a:cs typeface="Times New Roman" panose="02020603050405020304" pitchFamily="18" charset="0"/>
              </a:rPr>
              <a:t>trendnya</a:t>
            </a:r>
            <a:r>
              <a:rPr lang="en-AU" dirty="0">
                <a:cs typeface="Times New Roman" panose="02020603050405020304" pitchFamily="18" charset="0"/>
              </a:rPr>
              <a:t> :	</a:t>
            </a:r>
          </a:p>
          <a:p>
            <a:pPr eaLnBrk="1" hangingPunct="1">
              <a:lnSpc>
                <a:spcPct val="120000"/>
              </a:lnSpc>
            </a:pPr>
            <a:r>
              <a:rPr lang="en-AU" dirty="0">
                <a:solidFill>
                  <a:srgbClr val="FFFF00"/>
                </a:solidFill>
                <a:cs typeface="Times New Roman" panose="02020603050405020304" pitchFamily="18" charset="0"/>
              </a:rPr>
              <a:t>Y' = </a:t>
            </a:r>
            <a:r>
              <a:rPr lang="en-GB" dirty="0">
                <a:latin typeface="Arial" panose="020B0604020202020204" pitchFamily="34" charset="0"/>
                <a:cs typeface="Arial" panose="020B0604020202020204" pitchFamily="34" charset="0"/>
              </a:rPr>
              <a:t>22619</a:t>
            </a:r>
            <a:r>
              <a:rPr lang="en-US" dirty="0">
                <a:latin typeface="Arial" panose="020B0604020202020204" pitchFamily="34" charset="0"/>
                <a:cs typeface="Arial" panose="020B0604020202020204" pitchFamily="34" charset="0"/>
              </a:rPr>
              <a:t> </a:t>
            </a:r>
            <a:r>
              <a:rPr lang="en-AU" dirty="0">
                <a:solidFill>
                  <a:srgbClr val="FFFF00"/>
                </a:solidFill>
                <a:cs typeface="Times New Roman" panose="02020603050405020304" pitchFamily="18" charset="0"/>
              </a:rPr>
              <a:t>+ </a:t>
            </a:r>
            <a:r>
              <a:rPr lang="en-GB" dirty="0">
                <a:latin typeface="Arial" panose="020B0604020202020204" pitchFamily="34" charset="0"/>
                <a:cs typeface="Arial" panose="020B0604020202020204" pitchFamily="34" charset="0"/>
              </a:rPr>
              <a:t>1589.264</a:t>
            </a:r>
            <a:r>
              <a:rPr lang="en-US" dirty="0">
                <a:latin typeface="Arial" panose="020B0604020202020204" pitchFamily="34" charset="0"/>
                <a:cs typeface="Arial" panose="020B0604020202020204" pitchFamily="34" charset="0"/>
              </a:rPr>
              <a:t> </a:t>
            </a:r>
            <a:r>
              <a:rPr lang="id-ID" dirty="0" smtClean="0">
                <a:latin typeface="Arial" panose="020B0604020202020204" pitchFamily="34" charset="0"/>
                <a:cs typeface="Arial" panose="020B0604020202020204" pitchFamily="34" charset="0"/>
              </a:rPr>
              <a:t>U</a:t>
            </a:r>
            <a:endParaRPr lang="en-AU" dirty="0">
              <a:solidFill>
                <a:srgbClr val="FFFF00"/>
              </a:solidFill>
              <a:cs typeface="Times New Roman" panose="02020603050405020304" pitchFamily="18" charset="0"/>
            </a:endParaRPr>
          </a:p>
          <a:p>
            <a:pPr eaLnBrk="1" hangingPunct="1">
              <a:lnSpc>
                <a:spcPct val="120000"/>
              </a:lnSpc>
            </a:pPr>
            <a:r>
              <a:rPr lang="en-AU" dirty="0">
                <a:cs typeface="Times New Roman" panose="02020603050405020304" pitchFamily="18" charset="0"/>
              </a:rPr>
              <a:t>unit u 		= ½ </a:t>
            </a:r>
            <a:r>
              <a:rPr lang="en-AU" dirty="0" err="1">
                <a:cs typeface="Times New Roman" panose="02020603050405020304" pitchFamily="18" charset="0"/>
              </a:rPr>
              <a:t>tahunan</a:t>
            </a:r>
            <a:endParaRPr lang="en-AU" dirty="0">
              <a:cs typeface="Times New Roman" panose="02020603050405020304" pitchFamily="18" charset="0"/>
            </a:endParaRPr>
          </a:p>
          <a:p>
            <a:pPr eaLnBrk="1" hangingPunct="1">
              <a:lnSpc>
                <a:spcPct val="120000"/>
              </a:lnSpc>
            </a:pPr>
            <a:r>
              <a:rPr lang="en-AU" dirty="0" err="1">
                <a:cs typeface="Times New Roman" panose="02020603050405020304" pitchFamily="18" charset="0"/>
              </a:rPr>
              <a:t>Tahun</a:t>
            </a:r>
            <a:r>
              <a:rPr lang="en-AU" dirty="0">
                <a:cs typeface="Times New Roman" panose="02020603050405020304" pitchFamily="18" charset="0"/>
              </a:rPr>
              <a:t> </a:t>
            </a:r>
            <a:r>
              <a:rPr lang="en-AU" dirty="0" err="1">
                <a:cs typeface="Times New Roman" panose="02020603050405020304" pitchFamily="18" charset="0"/>
              </a:rPr>
              <a:t>Dasar</a:t>
            </a:r>
            <a:r>
              <a:rPr lang="en-AU" dirty="0">
                <a:cs typeface="Times New Roman" panose="02020603050405020304" pitchFamily="18" charset="0"/>
              </a:rPr>
              <a:t> 	= </a:t>
            </a:r>
            <a:r>
              <a:rPr lang="en-AU" dirty="0" smtClean="0">
                <a:cs typeface="Times New Roman" panose="02020603050405020304" pitchFamily="18" charset="0"/>
              </a:rPr>
              <a:t>31 </a:t>
            </a:r>
            <a:r>
              <a:rPr lang="en-AU" dirty="0" err="1">
                <a:cs typeface="Times New Roman" panose="02020603050405020304" pitchFamily="18" charset="0"/>
              </a:rPr>
              <a:t>Desember</a:t>
            </a:r>
            <a:r>
              <a:rPr lang="en-AU" dirty="0">
                <a:cs typeface="Times New Roman" panose="02020603050405020304" pitchFamily="18" charset="0"/>
              </a:rPr>
              <a:t> 1986 </a:t>
            </a:r>
            <a:r>
              <a:rPr lang="id-ID" dirty="0" smtClean="0">
                <a:cs typeface="Times New Roman" panose="02020603050405020304" pitchFamily="18" charset="0"/>
              </a:rPr>
              <a:t>/ </a:t>
            </a:r>
            <a:r>
              <a:rPr lang="en-AU" dirty="0">
                <a:cs typeface="Times New Roman" panose="02020603050405020304" pitchFamily="18" charset="0"/>
              </a:rPr>
              <a:t>1 </a:t>
            </a:r>
            <a:r>
              <a:rPr lang="en-AU" dirty="0" err="1">
                <a:cs typeface="Times New Roman" panose="02020603050405020304" pitchFamily="18" charset="0"/>
              </a:rPr>
              <a:t>Januari</a:t>
            </a:r>
            <a:r>
              <a:rPr lang="en-AU" dirty="0">
                <a:cs typeface="Times New Roman" panose="02020603050405020304" pitchFamily="18" charset="0"/>
              </a:rPr>
              <a:t> 1987</a:t>
            </a:r>
          </a:p>
          <a:p>
            <a:pPr eaLnBrk="1" hangingPunct="1">
              <a:lnSpc>
                <a:spcPct val="120000"/>
              </a:lnSpc>
            </a:pPr>
            <a:r>
              <a:rPr lang="en-AU" dirty="0">
                <a:cs typeface="Times New Roman" panose="02020603050405020304" pitchFamily="18" charset="0"/>
              </a:rPr>
              <a:t>		= 1986-1987 = 0</a:t>
            </a:r>
          </a:p>
          <a:p>
            <a:pPr eaLnBrk="1" hangingPunct="1">
              <a:lnSpc>
                <a:spcPct val="120000"/>
              </a:lnSpc>
            </a:pPr>
            <a:r>
              <a:rPr lang="en-AU" dirty="0">
                <a:cs typeface="Times New Roman" panose="02020603050405020304" pitchFamily="18" charset="0"/>
              </a:rPr>
              <a:t>Y 		= </a:t>
            </a:r>
            <a:r>
              <a:rPr lang="en-AU" dirty="0" err="1">
                <a:cs typeface="Times New Roman" panose="02020603050405020304" pitchFamily="18" charset="0"/>
              </a:rPr>
              <a:t>Jumlah</a:t>
            </a:r>
            <a:r>
              <a:rPr lang="en-AU" dirty="0">
                <a:cs typeface="Times New Roman" panose="02020603050405020304" pitchFamily="18" charset="0"/>
              </a:rPr>
              <a:t> </a:t>
            </a:r>
            <a:r>
              <a:rPr lang="en-AU" dirty="0" err="1">
                <a:cs typeface="Times New Roman" panose="02020603050405020304" pitchFamily="18" charset="0"/>
              </a:rPr>
              <a:t>impor</a:t>
            </a:r>
            <a:r>
              <a:rPr lang="en-AU" dirty="0">
                <a:cs typeface="Times New Roman" panose="02020603050405020304" pitchFamily="18" charset="0"/>
              </a:rPr>
              <a:t> </a:t>
            </a:r>
            <a:r>
              <a:rPr lang="en-AU" dirty="0" err="1">
                <a:cs typeface="Times New Roman" panose="02020603050405020304" pitchFamily="18" charset="0"/>
              </a:rPr>
              <a:t>tahunan</a:t>
            </a:r>
            <a:r>
              <a:rPr lang="en-AU" dirty="0">
                <a:cs typeface="Times New Roman" panose="02020603050405020304" pitchFamily="18" charset="0"/>
              </a:rPr>
              <a:t>  (Kg)</a:t>
            </a:r>
            <a:endParaRPr lang="en-GB" dirty="0">
              <a:cs typeface="Times New Roman" panose="02020603050405020304" pitchFamily="18" charset="0"/>
            </a:endParaRPr>
          </a:p>
        </p:txBody>
      </p:sp>
      <p:sp>
        <p:nvSpPr>
          <p:cNvPr id="6" name="Rectangle 5"/>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dissolve">
                                      <p:cBhvr>
                                        <p:cTn id="7" dur="500"/>
                                        <p:tgtEl>
                                          <p:spTgt spid="512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03">
                                            <p:txEl>
                                              <p:pRg st="1" end="1"/>
                                            </p:txEl>
                                          </p:spTgt>
                                        </p:tgtEl>
                                        <p:attrNameLst>
                                          <p:attrName>style.visibility</p:attrName>
                                        </p:attrNameLst>
                                      </p:cBhvr>
                                      <p:to>
                                        <p:strVal val="visible"/>
                                      </p:to>
                                    </p:set>
                                    <p:animEffect transition="in" filter="dissolve">
                                      <p:cBhvr>
                                        <p:cTn id="12" dur="500"/>
                                        <p:tgtEl>
                                          <p:spTgt spid="512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1203">
                                            <p:txEl>
                                              <p:pRg st="2" end="2"/>
                                            </p:txEl>
                                          </p:spTgt>
                                        </p:tgtEl>
                                        <p:attrNameLst>
                                          <p:attrName>style.visibility</p:attrName>
                                        </p:attrNameLst>
                                      </p:cBhvr>
                                      <p:to>
                                        <p:strVal val="visible"/>
                                      </p:to>
                                    </p:set>
                                    <p:animEffect transition="in" filter="dissolve">
                                      <p:cBhvr>
                                        <p:cTn id="17" dur="500"/>
                                        <p:tgtEl>
                                          <p:spTgt spid="512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1203">
                                            <p:txEl>
                                              <p:pRg st="3" end="3"/>
                                            </p:txEl>
                                          </p:spTgt>
                                        </p:tgtEl>
                                        <p:attrNameLst>
                                          <p:attrName>style.visibility</p:attrName>
                                        </p:attrNameLst>
                                      </p:cBhvr>
                                      <p:to>
                                        <p:strVal val="visible"/>
                                      </p:to>
                                    </p:set>
                                    <p:animEffect transition="in" filter="dissolve">
                                      <p:cBhvr>
                                        <p:cTn id="22" dur="500"/>
                                        <p:tgtEl>
                                          <p:spTgt spid="5120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1203">
                                            <p:txEl>
                                              <p:pRg st="4" end="4"/>
                                            </p:txEl>
                                          </p:spTgt>
                                        </p:tgtEl>
                                        <p:attrNameLst>
                                          <p:attrName>style.visibility</p:attrName>
                                        </p:attrNameLst>
                                      </p:cBhvr>
                                      <p:to>
                                        <p:strVal val="visible"/>
                                      </p:to>
                                    </p:set>
                                    <p:animEffect transition="in" filter="dissolve">
                                      <p:cBhvr>
                                        <p:cTn id="27" dur="500"/>
                                        <p:tgtEl>
                                          <p:spTgt spid="5120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1203">
                                            <p:txEl>
                                              <p:pRg st="5" end="5"/>
                                            </p:txEl>
                                          </p:spTgt>
                                        </p:tgtEl>
                                        <p:attrNameLst>
                                          <p:attrName>style.visibility</p:attrName>
                                        </p:attrNameLst>
                                      </p:cBhvr>
                                      <p:to>
                                        <p:strVal val="visible"/>
                                      </p:to>
                                    </p:set>
                                    <p:animEffect transition="in" filter="dissolve">
                                      <p:cBhvr>
                                        <p:cTn id="32" dur="500"/>
                                        <p:tgtEl>
                                          <p:spTgt spid="5120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9E25EBF-C6EF-4582-A651-655208ABE7F8}"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32771"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32772" name="Slide Number Placeholder 4"/>
          <p:cNvSpPr>
            <a:spLocks noGrp="1"/>
          </p:cNvSpPr>
          <p:nvPr>
            <p:ph type="sldNum" sz="quarter" idx="12"/>
          </p:nvPr>
        </p:nvSpPr>
        <p:spPr>
          <a:xfrm>
            <a:off x="80010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0CF1859-E55F-4D86-87CA-4FC4C6A52424}" type="slidenum">
              <a:rPr lang="en-GB" sz="1400" smtClean="0">
                <a:latin typeface="Arial" panose="020B0604020202020204" pitchFamily="34" charset="0"/>
              </a:rPr>
              <a:t>34</a:t>
            </a:fld>
            <a:endParaRPr lang="en-GB" sz="1400" dirty="0" smtClean="0">
              <a:latin typeface="Arial" panose="020B0604020202020204" pitchFamily="34" charset="0"/>
            </a:endParaRPr>
          </a:p>
        </p:txBody>
      </p:sp>
      <p:sp>
        <p:nvSpPr>
          <p:cNvPr id="52226" name="Rectangle 2"/>
          <p:cNvSpPr>
            <a:spLocks noGrp="1" noChangeArrowheads="1"/>
          </p:cNvSpPr>
          <p:nvPr>
            <p:ph type="title"/>
          </p:nvPr>
        </p:nvSpPr>
        <p:spPr/>
        <p:txBody>
          <a:bodyPr/>
          <a:lstStyle/>
          <a:p>
            <a:pPr eaLnBrk="1" hangingPunct="1"/>
            <a:r>
              <a:rPr lang="en-US" smtClean="0"/>
              <a:t>Catatan :</a:t>
            </a:r>
            <a:endParaRPr lang="en-GB" smtClean="0"/>
          </a:p>
        </p:txBody>
      </p:sp>
      <p:sp>
        <p:nvSpPr>
          <p:cNvPr id="52227" name="Text Box 3"/>
          <p:cNvSpPr txBox="1">
            <a:spLocks noChangeArrowheads="1"/>
          </p:cNvSpPr>
          <p:nvPr/>
        </p:nvSpPr>
        <p:spPr bwMode="auto">
          <a:xfrm>
            <a:off x="898525" y="2403475"/>
            <a:ext cx="8245475"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t>Bila ditanya angka trend pada suatu tahun, maka maksudnya angka trend pada pertengahan tahun, kecuali disebutkan tanggalnya</a:t>
            </a:r>
          </a:p>
          <a:p>
            <a:pPr eaLnBrk="1" hangingPunct="1"/>
            <a:endParaRPr lang="en-US"/>
          </a:p>
          <a:p>
            <a:pPr eaLnBrk="1" hangingPunct="1"/>
            <a:r>
              <a:rPr lang="en-US">
                <a:solidFill>
                  <a:srgbClr val="99FFCC"/>
                </a:solidFill>
              </a:rPr>
              <a:t>Contoh:</a:t>
            </a:r>
          </a:p>
          <a:p>
            <a:pPr eaLnBrk="1" hangingPunct="1"/>
            <a:r>
              <a:rPr lang="en-US"/>
              <a:t>Trend tahun 1998, maka angka trend pada tanggal 30 Juni 1998 atau 1 Juli 1998</a:t>
            </a:r>
            <a:endParaRPr lang="en-GB"/>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2226">
                                            <p:txEl>
                                              <p:pRg st="0" end="0"/>
                                            </p:txEl>
                                          </p:spTgt>
                                        </p:tgtEl>
                                        <p:attrNameLst>
                                          <p:attrName>style.visibility</p:attrName>
                                        </p:attrNameLst>
                                      </p:cBhvr>
                                      <p:to>
                                        <p:strVal val="visible"/>
                                      </p:to>
                                    </p:set>
                                    <p:animEffect transition="in" filter="slide(fromBottom)">
                                      <p:cBhvr>
                                        <p:cTn id="7" dur="500"/>
                                        <p:tgtEl>
                                          <p:spTgt spid="522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2227">
                                            <p:txEl>
                                              <p:pRg st="0" end="0"/>
                                            </p:txEl>
                                          </p:spTgt>
                                        </p:tgtEl>
                                        <p:attrNameLst>
                                          <p:attrName>style.visibility</p:attrName>
                                        </p:attrNameLst>
                                      </p:cBhvr>
                                      <p:to>
                                        <p:strVal val="visible"/>
                                      </p:to>
                                    </p:set>
                                    <p:animEffect transition="in" filter="slide(fromBottom)">
                                      <p:cBhvr>
                                        <p:cTn id="12" dur="500"/>
                                        <p:tgtEl>
                                          <p:spTgt spid="522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52227">
                                            <p:txEl>
                                              <p:pRg st="2" end="2"/>
                                            </p:txEl>
                                          </p:spTgt>
                                        </p:tgtEl>
                                        <p:attrNameLst>
                                          <p:attrName>style.visibility</p:attrName>
                                        </p:attrNameLst>
                                      </p:cBhvr>
                                      <p:to>
                                        <p:strVal val="visible"/>
                                      </p:to>
                                    </p:set>
                                    <p:animEffect transition="in" filter="slide(fromBottom)">
                                      <p:cBhvr>
                                        <p:cTn id="17" dur="500"/>
                                        <p:tgtEl>
                                          <p:spTgt spid="522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52227">
                                            <p:txEl>
                                              <p:pRg st="3" end="3"/>
                                            </p:txEl>
                                          </p:spTgt>
                                        </p:tgtEl>
                                        <p:attrNameLst>
                                          <p:attrName>style.visibility</p:attrName>
                                        </p:attrNameLst>
                                      </p:cBhvr>
                                      <p:to>
                                        <p:strVal val="visible"/>
                                      </p:to>
                                    </p:set>
                                    <p:animEffect transition="in" filter="slide(fromBottom)">
                                      <p:cBhvr>
                                        <p:cTn id="22" dur="500"/>
                                        <p:tgtEl>
                                          <p:spTgt spid="522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build="p" autoUpdateAnimBg="0"/>
      <p:bldP spid="52227"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0A3154C-3EBB-4C08-A3A1-7A07B1B69488}"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33795"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33796" name="Slide Number Placeholder 4"/>
          <p:cNvSpPr>
            <a:spLocks noGrp="1"/>
          </p:cNvSpPr>
          <p:nvPr>
            <p:ph type="sldNum" sz="quarter" idx="12"/>
          </p:nvPr>
        </p:nvSpPr>
        <p:spPr>
          <a:xfrm>
            <a:off x="80010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54E50B5C-37F2-4141-9221-6A19EF650853}" type="slidenum">
              <a:rPr lang="en-GB" sz="1400" smtClean="0">
                <a:latin typeface="Arial" panose="020B0604020202020204" pitchFamily="34" charset="0"/>
              </a:rPr>
              <a:t>35</a:t>
            </a:fld>
            <a:endParaRPr lang="en-GB" sz="1400" dirty="0" smtClean="0">
              <a:latin typeface="Arial" panose="020B0604020202020204" pitchFamily="34" charset="0"/>
            </a:endParaRPr>
          </a:p>
        </p:txBody>
      </p:sp>
      <p:sp>
        <p:nvSpPr>
          <p:cNvPr id="53250" name="Rectangle 2"/>
          <p:cNvSpPr>
            <a:spLocks noGrp="1" noChangeArrowheads="1"/>
          </p:cNvSpPr>
          <p:nvPr>
            <p:ph type="title"/>
          </p:nvPr>
        </p:nvSpPr>
        <p:spPr/>
        <p:txBody>
          <a:bodyPr/>
          <a:lstStyle/>
          <a:p>
            <a:pPr eaLnBrk="1" hangingPunct="1"/>
            <a:r>
              <a:rPr lang="en-AU" smtClean="0">
                <a:cs typeface="Times New Roman" panose="02020603050405020304" pitchFamily="18" charset="0"/>
              </a:rPr>
              <a:t>TEKNIK PENGGANTIAN TAHUN DASAR</a:t>
            </a:r>
            <a:r>
              <a:rPr lang="en-GB" smtClean="0"/>
              <a:t> </a:t>
            </a:r>
          </a:p>
        </p:txBody>
      </p:sp>
      <p:sp>
        <p:nvSpPr>
          <p:cNvPr id="53251" name="Text Box 3"/>
          <p:cNvSpPr txBox="1">
            <a:spLocks noChangeArrowheads="1"/>
          </p:cNvSpPr>
          <p:nvPr/>
        </p:nvSpPr>
        <p:spPr bwMode="auto">
          <a:xfrm>
            <a:off x="685800" y="2514600"/>
            <a:ext cx="7940675" cy="242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120000"/>
              </a:lnSpc>
            </a:pPr>
            <a:r>
              <a:rPr lang="en-AU" sz="3200">
                <a:cs typeface="Times New Roman" panose="02020603050405020304" pitchFamily="18" charset="0"/>
              </a:rPr>
              <a:t>Jika ingin mengganti tahun dasar dari 1986 ke tahun dasar 1990, dapat dilakukan dengan mengubah parameter a –nya saja</a:t>
            </a:r>
            <a:r>
              <a:rPr lang="en-GB" sz="3200"/>
              <a:t> </a:t>
            </a:r>
            <a:r>
              <a:rPr lang="en-US" sz="3200"/>
              <a:t>dan koefisien b tetap.</a:t>
            </a:r>
            <a:endParaRPr lang="en-GB" sz="3200"/>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3250">
                                            <p:txEl>
                                              <p:pRg st="0" end="0"/>
                                            </p:txEl>
                                          </p:spTgt>
                                        </p:tgtEl>
                                        <p:attrNameLst>
                                          <p:attrName>style.visibility</p:attrName>
                                        </p:attrNameLst>
                                      </p:cBhvr>
                                      <p:to>
                                        <p:strVal val="visible"/>
                                      </p:to>
                                    </p:set>
                                    <p:animEffect transition="in" filter="slide(fromBottom)">
                                      <p:cBhvr>
                                        <p:cTn id="7" dur="500"/>
                                        <p:tgtEl>
                                          <p:spTgt spid="5325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3251">
                                            <p:txEl>
                                              <p:pRg st="0" end="0"/>
                                            </p:txEl>
                                          </p:spTgt>
                                        </p:tgtEl>
                                        <p:attrNameLst>
                                          <p:attrName>style.visibility</p:attrName>
                                        </p:attrNameLst>
                                      </p:cBhvr>
                                      <p:to>
                                        <p:strVal val="visible"/>
                                      </p:to>
                                    </p:set>
                                    <p:animEffect transition="in" filter="slide(fromBottom)">
                                      <p:cBhvr>
                                        <p:cTn id="12" dur="500"/>
                                        <p:tgtEl>
                                          <p:spTgt spid="532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build="p" autoUpdateAnimBg="0"/>
      <p:bldP spid="53251"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067688C-7786-443F-80B3-6A7B7D89B53F}"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34819"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34820" name="Slide Number Placeholder 4"/>
          <p:cNvSpPr>
            <a:spLocks noGrp="1"/>
          </p:cNvSpPr>
          <p:nvPr>
            <p:ph type="sldNum" sz="quarter" idx="12"/>
          </p:nvPr>
        </p:nvSpPr>
        <p:spPr>
          <a:xfrm>
            <a:off x="80010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8E1CC377-2396-482F-AAA0-C128DF832E15}" type="slidenum">
              <a:rPr lang="en-GB" sz="1400" smtClean="0">
                <a:latin typeface="Arial" panose="020B0604020202020204" pitchFamily="34" charset="0"/>
              </a:rPr>
              <a:t>36</a:t>
            </a:fld>
            <a:endParaRPr lang="en-GB" sz="1400" dirty="0" smtClean="0">
              <a:latin typeface="Arial" panose="020B0604020202020204" pitchFamily="34" charset="0"/>
            </a:endParaRPr>
          </a:p>
        </p:txBody>
      </p:sp>
      <p:sp>
        <p:nvSpPr>
          <p:cNvPr id="54275" name="Text Box 3"/>
          <p:cNvSpPr txBox="1">
            <a:spLocks noChangeArrowheads="1"/>
          </p:cNvSpPr>
          <p:nvPr/>
        </p:nvSpPr>
        <p:spPr bwMode="auto">
          <a:xfrm>
            <a:off x="685800" y="2317750"/>
            <a:ext cx="809307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dirty="0" err="1">
                <a:cs typeface="Times New Roman" panose="02020603050405020304" pitchFamily="18" charset="0"/>
              </a:rPr>
              <a:t>Nilai</a:t>
            </a:r>
            <a:r>
              <a:rPr lang="en-AU" dirty="0">
                <a:cs typeface="Times New Roman" panose="02020603050405020304" pitchFamily="18" charset="0"/>
              </a:rPr>
              <a:t> trend </a:t>
            </a:r>
            <a:r>
              <a:rPr lang="en-AU" dirty="0" err="1">
                <a:cs typeface="Times New Roman" panose="02020603050405020304" pitchFamily="18" charset="0"/>
              </a:rPr>
              <a:t>tahun</a:t>
            </a:r>
            <a:r>
              <a:rPr lang="en-AU" dirty="0">
                <a:cs typeface="Times New Roman" panose="02020603050405020304" pitchFamily="18" charset="0"/>
              </a:rPr>
              <a:t> 1990 </a:t>
            </a:r>
            <a:r>
              <a:rPr lang="en-AU" dirty="0" err="1">
                <a:cs typeface="Times New Roman" panose="02020603050405020304" pitchFamily="18" charset="0"/>
              </a:rPr>
              <a:t>sebesar</a:t>
            </a:r>
            <a:r>
              <a:rPr lang="en-AU" dirty="0">
                <a:cs typeface="Times New Roman" panose="02020603050405020304" pitchFamily="18" charset="0"/>
              </a:rPr>
              <a:t> 31663,3185, </a:t>
            </a:r>
            <a:r>
              <a:rPr lang="en-AU" dirty="0" err="1">
                <a:cs typeface="Times New Roman" panose="02020603050405020304" pitchFamily="18" charset="0"/>
              </a:rPr>
              <a:t>maka</a:t>
            </a:r>
            <a:r>
              <a:rPr lang="en-AU" dirty="0">
                <a:cs typeface="Times New Roman" panose="02020603050405020304" pitchFamily="18" charset="0"/>
              </a:rPr>
              <a:t> </a:t>
            </a:r>
            <a:r>
              <a:rPr lang="en-AU" dirty="0" err="1">
                <a:cs typeface="Times New Roman" panose="02020603050405020304" pitchFamily="18" charset="0"/>
              </a:rPr>
              <a:t>persamaan</a:t>
            </a:r>
            <a:r>
              <a:rPr lang="en-AU" dirty="0">
                <a:cs typeface="Times New Roman" panose="02020603050405020304" pitchFamily="18" charset="0"/>
              </a:rPr>
              <a:t> trend </a:t>
            </a:r>
            <a:r>
              <a:rPr lang="en-AU" dirty="0" err="1">
                <a:cs typeface="Times New Roman" panose="02020603050405020304" pitchFamily="18" charset="0"/>
              </a:rPr>
              <a:t>atas</a:t>
            </a:r>
            <a:r>
              <a:rPr lang="en-AU" dirty="0">
                <a:cs typeface="Times New Roman" panose="02020603050405020304" pitchFamily="18" charset="0"/>
              </a:rPr>
              <a:t> </a:t>
            </a:r>
            <a:r>
              <a:rPr lang="en-AU" dirty="0" err="1">
                <a:cs typeface="Times New Roman" panose="02020603050405020304" pitchFamily="18" charset="0"/>
              </a:rPr>
              <a:t>dasar</a:t>
            </a:r>
            <a:r>
              <a:rPr lang="en-AU" dirty="0">
                <a:cs typeface="Times New Roman" panose="02020603050405020304" pitchFamily="18" charset="0"/>
              </a:rPr>
              <a:t> 1990 = 0</a:t>
            </a:r>
          </a:p>
          <a:p>
            <a:pPr eaLnBrk="1" hangingPunct="1"/>
            <a:r>
              <a:rPr lang="en-AU" dirty="0" err="1">
                <a:cs typeface="Times New Roman" panose="02020603050405020304" pitchFamily="18" charset="0"/>
              </a:rPr>
              <a:t>adalah</a:t>
            </a:r>
            <a:r>
              <a:rPr lang="en-AU" dirty="0">
                <a:cs typeface="Times New Roman" panose="02020603050405020304" pitchFamily="18" charset="0"/>
              </a:rPr>
              <a:t> </a:t>
            </a:r>
            <a:r>
              <a:rPr lang="id-ID" dirty="0" smtClean="0">
                <a:cs typeface="Times New Roman" panose="02020603050405020304" pitchFamily="18" charset="0"/>
              </a:rPr>
              <a:t>:</a:t>
            </a:r>
            <a:endParaRPr lang="en-GB" dirty="0">
              <a:cs typeface="Times New Roman" panose="02020603050405020304" pitchFamily="18" charset="0"/>
            </a:endParaRPr>
          </a:p>
        </p:txBody>
      </p:sp>
      <p:sp>
        <p:nvSpPr>
          <p:cNvPr id="54276" name="Text Box 4"/>
          <p:cNvSpPr txBox="1">
            <a:spLocks noChangeArrowheads="1"/>
          </p:cNvSpPr>
          <p:nvPr/>
        </p:nvSpPr>
        <p:spPr bwMode="auto">
          <a:xfrm>
            <a:off x="2209800" y="3370263"/>
            <a:ext cx="4580100" cy="2751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120000"/>
              </a:lnSpc>
            </a:pPr>
            <a:r>
              <a:rPr lang="en-AU" dirty="0">
                <a:solidFill>
                  <a:srgbClr val="FFFF00"/>
                </a:solidFill>
                <a:cs typeface="Times New Roman" panose="02020603050405020304" pitchFamily="18" charset="0"/>
              </a:rPr>
              <a:t>Y' = 31663,3185 + 2696,0604 </a:t>
            </a:r>
            <a:r>
              <a:rPr lang="id-ID" dirty="0" smtClean="0">
                <a:solidFill>
                  <a:srgbClr val="FFFF00"/>
                </a:solidFill>
                <a:cs typeface="Times New Roman" panose="02020603050405020304" pitchFamily="18" charset="0"/>
              </a:rPr>
              <a:t>U</a:t>
            </a:r>
            <a:endParaRPr lang="en-AU" dirty="0">
              <a:solidFill>
                <a:srgbClr val="FFFF00"/>
              </a:solidFill>
              <a:cs typeface="Times New Roman" panose="02020603050405020304" pitchFamily="18" charset="0"/>
            </a:endParaRPr>
          </a:p>
          <a:p>
            <a:pPr eaLnBrk="1" hangingPunct="1">
              <a:lnSpc>
                <a:spcPct val="120000"/>
              </a:lnSpc>
            </a:pPr>
            <a:r>
              <a:rPr lang="en-AU" dirty="0">
                <a:solidFill>
                  <a:srgbClr val="99FFCC"/>
                </a:solidFill>
                <a:cs typeface="Times New Roman" panose="02020603050405020304" pitchFamily="18" charset="0"/>
              </a:rPr>
              <a:t>1990 = 0</a:t>
            </a:r>
          </a:p>
          <a:p>
            <a:pPr eaLnBrk="1" hangingPunct="1">
              <a:lnSpc>
                <a:spcPct val="120000"/>
              </a:lnSpc>
            </a:pPr>
            <a:r>
              <a:rPr lang="en-AU" dirty="0">
                <a:solidFill>
                  <a:srgbClr val="99FFCC"/>
                </a:solidFill>
                <a:cs typeface="Times New Roman" panose="02020603050405020304" pitchFamily="18" charset="0"/>
              </a:rPr>
              <a:t>unit </a:t>
            </a:r>
            <a:r>
              <a:rPr lang="id-ID" dirty="0" smtClean="0">
                <a:solidFill>
                  <a:srgbClr val="99FFCC"/>
                </a:solidFill>
                <a:cs typeface="Times New Roman" panose="02020603050405020304" pitchFamily="18" charset="0"/>
              </a:rPr>
              <a:t>U</a:t>
            </a:r>
            <a:r>
              <a:rPr lang="en-AU" dirty="0" smtClean="0">
                <a:solidFill>
                  <a:srgbClr val="99FFCC"/>
                </a:solidFill>
                <a:cs typeface="Times New Roman" panose="02020603050405020304" pitchFamily="18" charset="0"/>
              </a:rPr>
              <a:t> </a:t>
            </a:r>
            <a:r>
              <a:rPr lang="en-AU" dirty="0">
                <a:solidFill>
                  <a:srgbClr val="99FFCC"/>
                </a:solidFill>
                <a:cs typeface="Times New Roman" panose="02020603050405020304" pitchFamily="18" charset="0"/>
              </a:rPr>
              <a:t>= 1 </a:t>
            </a:r>
            <a:r>
              <a:rPr lang="en-AU" dirty="0" err="1">
                <a:solidFill>
                  <a:srgbClr val="99FFCC"/>
                </a:solidFill>
                <a:cs typeface="Times New Roman" panose="02020603050405020304" pitchFamily="18" charset="0"/>
              </a:rPr>
              <a:t>tahun</a:t>
            </a:r>
            <a:endParaRPr lang="en-AU" dirty="0">
              <a:solidFill>
                <a:srgbClr val="99FFCC"/>
              </a:solidFill>
              <a:cs typeface="Times New Roman" panose="02020603050405020304" pitchFamily="18" charset="0"/>
            </a:endParaRPr>
          </a:p>
          <a:p>
            <a:pPr eaLnBrk="1" hangingPunct="1">
              <a:lnSpc>
                <a:spcPct val="120000"/>
              </a:lnSpc>
            </a:pPr>
            <a:r>
              <a:rPr lang="en-AU" dirty="0" err="1">
                <a:solidFill>
                  <a:srgbClr val="FFFF00"/>
                </a:solidFill>
                <a:cs typeface="Times New Roman" panose="02020603050405020304" pitchFamily="18" charset="0"/>
              </a:rPr>
              <a:t>sehingga</a:t>
            </a:r>
            <a:r>
              <a:rPr lang="en-AU" dirty="0">
                <a:solidFill>
                  <a:srgbClr val="FFFF00"/>
                </a:solidFill>
                <a:cs typeface="Times New Roman" panose="02020603050405020304" pitchFamily="18" charset="0"/>
              </a:rPr>
              <a:t> </a:t>
            </a:r>
            <a:r>
              <a:rPr lang="en-AU" dirty="0" err="1">
                <a:solidFill>
                  <a:srgbClr val="FFFF00"/>
                </a:solidFill>
                <a:cs typeface="Times New Roman" panose="02020603050405020304" pitchFamily="18" charset="0"/>
              </a:rPr>
              <a:t>nilai</a:t>
            </a:r>
            <a:r>
              <a:rPr lang="en-AU" dirty="0">
                <a:solidFill>
                  <a:srgbClr val="FFFF00"/>
                </a:solidFill>
                <a:cs typeface="Times New Roman" panose="02020603050405020304" pitchFamily="18" charset="0"/>
              </a:rPr>
              <a:t> trend </a:t>
            </a:r>
            <a:r>
              <a:rPr lang="en-AU" dirty="0" err="1">
                <a:solidFill>
                  <a:srgbClr val="FFFF00"/>
                </a:solidFill>
                <a:cs typeface="Times New Roman" panose="02020603050405020304" pitchFamily="18" charset="0"/>
              </a:rPr>
              <a:t>tahun</a:t>
            </a:r>
            <a:r>
              <a:rPr lang="en-AU" dirty="0">
                <a:solidFill>
                  <a:srgbClr val="FFFF00"/>
                </a:solidFill>
                <a:cs typeface="Times New Roman" panose="02020603050405020304" pitchFamily="18" charset="0"/>
              </a:rPr>
              <a:t> 1980 :</a:t>
            </a:r>
          </a:p>
          <a:p>
            <a:pPr eaLnBrk="1" hangingPunct="1">
              <a:lnSpc>
                <a:spcPct val="120000"/>
              </a:lnSpc>
            </a:pPr>
            <a:r>
              <a:rPr lang="en-AU" dirty="0">
                <a:solidFill>
                  <a:srgbClr val="99FFCC"/>
                </a:solidFill>
                <a:cs typeface="Times New Roman" panose="02020603050405020304" pitchFamily="18" charset="0"/>
              </a:rPr>
              <a:t>Y' = 31663,3183 + 2696,0604 (-10)</a:t>
            </a:r>
          </a:p>
          <a:p>
            <a:pPr eaLnBrk="1" hangingPunct="1">
              <a:lnSpc>
                <a:spcPct val="120000"/>
              </a:lnSpc>
            </a:pPr>
            <a:r>
              <a:rPr lang="en-AU" dirty="0">
                <a:solidFill>
                  <a:srgbClr val="99FFCC"/>
                </a:solidFill>
                <a:cs typeface="Times New Roman" panose="02020603050405020304" pitchFamily="18" charset="0"/>
              </a:rPr>
              <a:t>    = 4702,7145</a:t>
            </a:r>
            <a:endParaRPr lang="en-GB" dirty="0">
              <a:solidFill>
                <a:srgbClr val="99FFCC"/>
              </a:solidFill>
            </a:endParaRPr>
          </a:p>
        </p:txBody>
      </p:sp>
      <p:sp>
        <p:nvSpPr>
          <p:cNvPr id="7" name="Text Box 2"/>
          <p:cNvSpPr txBox="1">
            <a:spLocks noChangeArrowheads="1"/>
          </p:cNvSpPr>
          <p:nvPr/>
        </p:nvSpPr>
        <p:spPr bwMode="auto">
          <a:xfrm>
            <a:off x="457200" y="195262"/>
            <a:ext cx="6705600" cy="193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dirty="0" err="1">
                <a:cs typeface="Times New Roman" panose="02020603050405020304" pitchFamily="18" charset="0"/>
              </a:rPr>
              <a:t>Persamaan</a:t>
            </a:r>
            <a:r>
              <a:rPr lang="en-AU" dirty="0">
                <a:cs typeface="Times New Roman" panose="02020603050405020304" pitchFamily="18" charset="0"/>
              </a:rPr>
              <a:t> trend</a:t>
            </a:r>
            <a:r>
              <a:rPr lang="id-ID" dirty="0">
                <a:cs typeface="Times New Roman" panose="02020603050405020304" pitchFamily="18" charset="0"/>
              </a:rPr>
              <a:t> AWAL</a:t>
            </a:r>
            <a:r>
              <a:rPr lang="en-AU" dirty="0">
                <a:cs typeface="Times New Roman" panose="02020603050405020304" pitchFamily="18" charset="0"/>
              </a:rPr>
              <a:t> :	</a:t>
            </a:r>
          </a:p>
          <a:p>
            <a:pPr eaLnBrk="1" hangingPunct="1"/>
            <a:r>
              <a:rPr lang="en-AU" dirty="0">
                <a:solidFill>
                  <a:srgbClr val="FFFF00"/>
                </a:solidFill>
                <a:cs typeface="Times New Roman" panose="02020603050405020304" pitchFamily="18" charset="0"/>
              </a:rPr>
              <a:t>Y' = 20879,0769 + 2696,0604 </a:t>
            </a:r>
            <a:r>
              <a:rPr lang="id-ID" dirty="0" smtClean="0">
                <a:solidFill>
                  <a:srgbClr val="FFFF00"/>
                </a:solidFill>
                <a:cs typeface="Times New Roman" panose="02020603050405020304" pitchFamily="18" charset="0"/>
              </a:rPr>
              <a:t>U</a:t>
            </a:r>
            <a:endParaRPr lang="en-AU" dirty="0">
              <a:cs typeface="Times New Roman" panose="02020603050405020304" pitchFamily="18" charset="0"/>
            </a:endParaRPr>
          </a:p>
          <a:p>
            <a:pPr eaLnBrk="1" hangingPunct="1"/>
            <a:r>
              <a:rPr lang="en-AU" dirty="0">
                <a:cs typeface="Times New Roman" panose="02020603050405020304" pitchFamily="18" charset="0"/>
              </a:rPr>
              <a:t>unit </a:t>
            </a:r>
            <a:r>
              <a:rPr lang="id-ID" dirty="0" smtClean="0">
                <a:cs typeface="Times New Roman" panose="02020603050405020304" pitchFamily="18" charset="0"/>
              </a:rPr>
              <a:t>U</a:t>
            </a:r>
            <a:r>
              <a:rPr lang="en-AU" dirty="0" smtClean="0">
                <a:cs typeface="Times New Roman" panose="02020603050405020304" pitchFamily="18" charset="0"/>
              </a:rPr>
              <a:t> </a:t>
            </a:r>
            <a:r>
              <a:rPr lang="en-AU" dirty="0">
                <a:cs typeface="Times New Roman" panose="02020603050405020304" pitchFamily="18" charset="0"/>
              </a:rPr>
              <a:t>		= 1 </a:t>
            </a:r>
            <a:r>
              <a:rPr lang="en-AU" dirty="0" err="1">
                <a:cs typeface="Times New Roman" panose="02020603050405020304" pitchFamily="18" charset="0"/>
              </a:rPr>
              <a:t>tahun</a:t>
            </a:r>
            <a:endParaRPr lang="en-AU" dirty="0">
              <a:cs typeface="Times New Roman" panose="02020603050405020304" pitchFamily="18" charset="0"/>
            </a:endParaRPr>
          </a:p>
          <a:p>
            <a:pPr eaLnBrk="1" hangingPunct="1"/>
            <a:r>
              <a:rPr lang="en-AU" dirty="0" err="1">
                <a:cs typeface="Times New Roman" panose="02020603050405020304" pitchFamily="18" charset="0"/>
              </a:rPr>
              <a:t>Tahun</a:t>
            </a:r>
            <a:r>
              <a:rPr lang="en-AU" dirty="0">
                <a:cs typeface="Times New Roman" panose="02020603050405020304" pitchFamily="18" charset="0"/>
              </a:rPr>
              <a:t> </a:t>
            </a:r>
            <a:r>
              <a:rPr lang="en-AU" dirty="0" err="1">
                <a:cs typeface="Times New Roman" panose="02020603050405020304" pitchFamily="18" charset="0"/>
              </a:rPr>
              <a:t>Dasar</a:t>
            </a:r>
            <a:r>
              <a:rPr lang="en-AU" dirty="0">
                <a:cs typeface="Times New Roman" panose="02020603050405020304" pitchFamily="18" charset="0"/>
              </a:rPr>
              <a:t> 	= 30 </a:t>
            </a:r>
            <a:r>
              <a:rPr lang="en-AU" dirty="0" err="1">
                <a:cs typeface="Times New Roman" panose="02020603050405020304" pitchFamily="18" charset="0"/>
              </a:rPr>
              <a:t>Juni</a:t>
            </a:r>
            <a:r>
              <a:rPr lang="en-AU" dirty="0">
                <a:cs typeface="Times New Roman" panose="02020603050405020304" pitchFamily="18" charset="0"/>
              </a:rPr>
              <a:t> 1986/1 </a:t>
            </a:r>
            <a:r>
              <a:rPr lang="en-AU" dirty="0" err="1">
                <a:cs typeface="Times New Roman" panose="02020603050405020304" pitchFamily="18" charset="0"/>
              </a:rPr>
              <a:t>Juli</a:t>
            </a:r>
            <a:r>
              <a:rPr lang="en-AU" dirty="0">
                <a:cs typeface="Times New Roman" panose="02020603050405020304" pitchFamily="18" charset="0"/>
              </a:rPr>
              <a:t> 1986</a:t>
            </a:r>
          </a:p>
          <a:p>
            <a:pPr eaLnBrk="1" hangingPunct="1"/>
            <a:r>
              <a:rPr lang="en-AU" dirty="0">
                <a:cs typeface="Times New Roman" panose="02020603050405020304" pitchFamily="18" charset="0"/>
              </a:rPr>
              <a:t>		= 1986 = 0</a:t>
            </a:r>
          </a:p>
        </p:txBody>
      </p:sp>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Effect transition="in" filter="checkerboard(across)">
                                      <p:cBhvr>
                                        <p:cTn id="7" dur="500"/>
                                        <p:tgtEl>
                                          <p:spTgt spid="542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4275">
                                            <p:txEl>
                                              <p:pRg st="1" end="1"/>
                                            </p:txEl>
                                          </p:spTgt>
                                        </p:tgtEl>
                                        <p:attrNameLst>
                                          <p:attrName>style.visibility</p:attrName>
                                        </p:attrNameLst>
                                      </p:cBhvr>
                                      <p:to>
                                        <p:strVal val="visible"/>
                                      </p:to>
                                    </p:set>
                                    <p:animEffect transition="in" filter="checkerboard(across)">
                                      <p:cBhvr>
                                        <p:cTn id="12" dur="500"/>
                                        <p:tgtEl>
                                          <p:spTgt spid="542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4276">
                                            <p:txEl>
                                              <p:pRg st="0" end="0"/>
                                            </p:txEl>
                                          </p:spTgt>
                                        </p:tgtEl>
                                        <p:attrNameLst>
                                          <p:attrName>style.visibility</p:attrName>
                                        </p:attrNameLst>
                                      </p:cBhvr>
                                      <p:to>
                                        <p:strVal val="visible"/>
                                      </p:to>
                                    </p:set>
                                    <p:animEffect transition="in" filter="checkerboard(across)">
                                      <p:cBhvr>
                                        <p:cTn id="17" dur="500"/>
                                        <p:tgtEl>
                                          <p:spTgt spid="5427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4276">
                                            <p:txEl>
                                              <p:pRg st="1" end="1"/>
                                            </p:txEl>
                                          </p:spTgt>
                                        </p:tgtEl>
                                        <p:attrNameLst>
                                          <p:attrName>style.visibility</p:attrName>
                                        </p:attrNameLst>
                                      </p:cBhvr>
                                      <p:to>
                                        <p:strVal val="visible"/>
                                      </p:to>
                                    </p:set>
                                    <p:animEffect transition="in" filter="checkerboard(across)">
                                      <p:cBhvr>
                                        <p:cTn id="22" dur="500"/>
                                        <p:tgtEl>
                                          <p:spTgt spid="5427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4276">
                                            <p:txEl>
                                              <p:pRg st="2" end="2"/>
                                            </p:txEl>
                                          </p:spTgt>
                                        </p:tgtEl>
                                        <p:attrNameLst>
                                          <p:attrName>style.visibility</p:attrName>
                                        </p:attrNameLst>
                                      </p:cBhvr>
                                      <p:to>
                                        <p:strVal val="visible"/>
                                      </p:to>
                                    </p:set>
                                    <p:animEffect transition="in" filter="checkerboard(across)">
                                      <p:cBhvr>
                                        <p:cTn id="27" dur="500"/>
                                        <p:tgtEl>
                                          <p:spTgt spid="54276">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54276">
                                            <p:txEl>
                                              <p:pRg st="3" end="3"/>
                                            </p:txEl>
                                          </p:spTgt>
                                        </p:tgtEl>
                                        <p:attrNameLst>
                                          <p:attrName>style.visibility</p:attrName>
                                        </p:attrNameLst>
                                      </p:cBhvr>
                                      <p:to>
                                        <p:strVal val="visible"/>
                                      </p:to>
                                    </p:set>
                                    <p:animEffect transition="in" filter="checkerboard(across)">
                                      <p:cBhvr>
                                        <p:cTn id="32" dur="500"/>
                                        <p:tgtEl>
                                          <p:spTgt spid="54276">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54276">
                                            <p:txEl>
                                              <p:pRg st="4" end="4"/>
                                            </p:txEl>
                                          </p:spTgt>
                                        </p:tgtEl>
                                        <p:attrNameLst>
                                          <p:attrName>style.visibility</p:attrName>
                                        </p:attrNameLst>
                                      </p:cBhvr>
                                      <p:to>
                                        <p:strVal val="visible"/>
                                      </p:to>
                                    </p:set>
                                    <p:animEffect transition="in" filter="checkerboard(across)">
                                      <p:cBhvr>
                                        <p:cTn id="37" dur="500"/>
                                        <p:tgtEl>
                                          <p:spTgt spid="54276">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54276">
                                            <p:txEl>
                                              <p:pRg st="5" end="5"/>
                                            </p:txEl>
                                          </p:spTgt>
                                        </p:tgtEl>
                                        <p:attrNameLst>
                                          <p:attrName>style.visibility</p:attrName>
                                        </p:attrNameLst>
                                      </p:cBhvr>
                                      <p:to>
                                        <p:strVal val="visible"/>
                                      </p:to>
                                    </p:set>
                                    <p:animEffect transition="in" filter="checkerboard(across)">
                                      <p:cBhvr>
                                        <p:cTn id="42" dur="500"/>
                                        <p:tgtEl>
                                          <p:spTgt spid="54276">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7">
                                            <p:txEl>
                                              <p:pRg st="0" end="0"/>
                                            </p:txEl>
                                          </p:spTgt>
                                        </p:tgtEl>
                                        <p:attrNameLst>
                                          <p:attrName>style.visibility</p:attrName>
                                        </p:attrNameLst>
                                      </p:cBhvr>
                                      <p:to>
                                        <p:strVal val="visible"/>
                                      </p:to>
                                    </p:set>
                                    <p:animEffect transition="in" filter="slide(fromBottom)">
                                      <p:cBhvr>
                                        <p:cTn id="47" dur="500"/>
                                        <p:tgtEl>
                                          <p:spTgt spid="7">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7">
                                            <p:txEl>
                                              <p:pRg st="1" end="1"/>
                                            </p:txEl>
                                          </p:spTgt>
                                        </p:tgtEl>
                                        <p:attrNameLst>
                                          <p:attrName>style.visibility</p:attrName>
                                        </p:attrNameLst>
                                      </p:cBhvr>
                                      <p:to>
                                        <p:strVal val="visible"/>
                                      </p:to>
                                    </p:set>
                                    <p:animEffect transition="in" filter="slide(fromBottom)">
                                      <p:cBhvr>
                                        <p:cTn id="52" dur="500"/>
                                        <p:tgtEl>
                                          <p:spTgt spid="7">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7">
                                            <p:txEl>
                                              <p:pRg st="2" end="2"/>
                                            </p:txEl>
                                          </p:spTgt>
                                        </p:tgtEl>
                                        <p:attrNameLst>
                                          <p:attrName>style.visibility</p:attrName>
                                        </p:attrNameLst>
                                      </p:cBhvr>
                                      <p:to>
                                        <p:strVal val="visible"/>
                                      </p:to>
                                    </p:set>
                                    <p:animEffect transition="in" filter="slide(fromBottom)">
                                      <p:cBhvr>
                                        <p:cTn id="57" dur="500"/>
                                        <p:tgtEl>
                                          <p:spTgt spid="7">
                                            <p:txEl>
                                              <p:pRg st="2" end="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2" presetClass="entr" presetSubtype="4" fill="hold" grpId="0" nodeType="clickEffect">
                                  <p:stCondLst>
                                    <p:cond delay="0"/>
                                  </p:stCondLst>
                                  <p:childTnLst>
                                    <p:set>
                                      <p:cBhvr>
                                        <p:cTn id="61" dur="1" fill="hold">
                                          <p:stCondLst>
                                            <p:cond delay="0"/>
                                          </p:stCondLst>
                                        </p:cTn>
                                        <p:tgtEl>
                                          <p:spTgt spid="7">
                                            <p:txEl>
                                              <p:pRg st="3" end="3"/>
                                            </p:txEl>
                                          </p:spTgt>
                                        </p:tgtEl>
                                        <p:attrNameLst>
                                          <p:attrName>style.visibility</p:attrName>
                                        </p:attrNameLst>
                                      </p:cBhvr>
                                      <p:to>
                                        <p:strVal val="visible"/>
                                      </p:to>
                                    </p:set>
                                    <p:animEffect transition="in" filter="slide(fromBottom)">
                                      <p:cBhvr>
                                        <p:cTn id="62" dur="500"/>
                                        <p:tgtEl>
                                          <p:spTgt spid="7">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2" presetClass="entr" presetSubtype="4" fill="hold" grpId="0" nodeType="clickEffect">
                                  <p:stCondLst>
                                    <p:cond delay="0"/>
                                  </p:stCondLst>
                                  <p:childTnLst>
                                    <p:set>
                                      <p:cBhvr>
                                        <p:cTn id="66" dur="1" fill="hold">
                                          <p:stCondLst>
                                            <p:cond delay="0"/>
                                          </p:stCondLst>
                                        </p:cTn>
                                        <p:tgtEl>
                                          <p:spTgt spid="7">
                                            <p:txEl>
                                              <p:pRg st="4" end="4"/>
                                            </p:txEl>
                                          </p:spTgt>
                                        </p:tgtEl>
                                        <p:attrNameLst>
                                          <p:attrName>style.visibility</p:attrName>
                                        </p:attrNameLst>
                                      </p:cBhvr>
                                      <p:to>
                                        <p:strVal val="visible"/>
                                      </p:to>
                                    </p:set>
                                    <p:animEffect transition="in" filter="slide(fromBottom)">
                                      <p:cBhvr>
                                        <p:cTn id="6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autoUpdateAnimBg="0"/>
      <p:bldP spid="54276" grpId="0" build="p" autoUpdateAnimBg="0"/>
      <p:bldP spid="7"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E98851F-FF56-4FAD-B273-546C9A19C452}"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35843"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35844" name="Slide Number Placeholder 4"/>
          <p:cNvSpPr>
            <a:spLocks noGrp="1"/>
          </p:cNvSpPr>
          <p:nvPr>
            <p:ph type="sldNum" sz="quarter" idx="12"/>
          </p:nvPr>
        </p:nvSpPr>
        <p:spPr>
          <a:xfrm>
            <a:off x="79248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F17B0187-239B-4827-8CBD-F41A85A4A5C1}" type="slidenum">
              <a:rPr lang="en-GB" sz="1400" smtClean="0">
                <a:latin typeface="Arial" panose="020B0604020202020204" pitchFamily="34" charset="0"/>
              </a:rPr>
              <a:t>37</a:t>
            </a:fld>
            <a:endParaRPr lang="en-GB" sz="1400" dirty="0" smtClean="0">
              <a:latin typeface="Arial" panose="020B0604020202020204" pitchFamily="34" charset="0"/>
            </a:endParaRPr>
          </a:p>
        </p:txBody>
      </p:sp>
      <p:sp>
        <p:nvSpPr>
          <p:cNvPr id="55298" name="Rectangle 2"/>
          <p:cNvSpPr>
            <a:spLocks noGrp="1" noChangeArrowheads="1"/>
          </p:cNvSpPr>
          <p:nvPr>
            <p:ph type="title"/>
          </p:nvPr>
        </p:nvSpPr>
        <p:spPr/>
        <p:txBody>
          <a:bodyPr/>
          <a:lstStyle/>
          <a:p>
            <a:pPr eaLnBrk="1" hangingPunct="1"/>
            <a:r>
              <a:rPr lang="en-AU" dirty="0" smtClean="0">
                <a:cs typeface="Times New Roman" panose="02020603050405020304" pitchFamily="18" charset="0"/>
              </a:rPr>
              <a:t>TEKNIK PENGGANTIAN PERIODE BAGI </a:t>
            </a:r>
            <a:r>
              <a:rPr lang="id-ID" dirty="0" smtClean="0">
                <a:cs typeface="Times New Roman" panose="02020603050405020304" pitchFamily="18" charset="0"/>
              </a:rPr>
              <a:t>U</a:t>
            </a:r>
            <a:r>
              <a:rPr lang="en-AU" dirty="0" smtClean="0">
                <a:cs typeface="Times New Roman" panose="02020603050405020304" pitchFamily="18" charset="0"/>
              </a:rPr>
              <a:t> </a:t>
            </a:r>
            <a:r>
              <a:rPr lang="en-AU" dirty="0" smtClean="0">
                <a:cs typeface="Times New Roman" panose="02020603050405020304" pitchFamily="18" charset="0"/>
              </a:rPr>
              <a:t>DAN Y</a:t>
            </a:r>
            <a:r>
              <a:rPr lang="en-GB" dirty="0" smtClean="0"/>
              <a:t> </a:t>
            </a:r>
          </a:p>
        </p:txBody>
      </p:sp>
      <p:sp>
        <p:nvSpPr>
          <p:cNvPr id="55299" name="Text Box 3"/>
          <p:cNvSpPr txBox="1">
            <a:spLocks noChangeArrowheads="1"/>
          </p:cNvSpPr>
          <p:nvPr/>
        </p:nvSpPr>
        <p:spPr bwMode="auto">
          <a:xfrm>
            <a:off x="822325" y="2174875"/>
            <a:ext cx="7788275" cy="316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120000"/>
              </a:lnSpc>
            </a:pPr>
            <a:r>
              <a:rPr lang="en-AU" sz="2800" dirty="0">
                <a:solidFill>
                  <a:srgbClr val="FFFF00"/>
                </a:solidFill>
                <a:cs typeface="Times New Roman" panose="02020603050405020304" pitchFamily="18" charset="0"/>
              </a:rPr>
              <a:t>Y' = 31663,3185 + 2696,0604 </a:t>
            </a:r>
            <a:r>
              <a:rPr lang="id-ID" sz="2800" dirty="0" smtClean="0">
                <a:solidFill>
                  <a:srgbClr val="FFFF00"/>
                </a:solidFill>
                <a:cs typeface="Times New Roman" panose="02020603050405020304" pitchFamily="18" charset="0"/>
              </a:rPr>
              <a:t>U</a:t>
            </a:r>
            <a:endParaRPr lang="en-AU" sz="2800" dirty="0">
              <a:solidFill>
                <a:srgbClr val="FFFF00"/>
              </a:solidFill>
              <a:cs typeface="Times New Roman" panose="02020603050405020304" pitchFamily="18" charset="0"/>
            </a:endParaRPr>
          </a:p>
          <a:p>
            <a:pPr eaLnBrk="1" hangingPunct="1">
              <a:lnSpc>
                <a:spcPct val="120000"/>
              </a:lnSpc>
            </a:pPr>
            <a:endParaRPr lang="en-AU" sz="2800" dirty="0">
              <a:solidFill>
                <a:srgbClr val="FFFF00"/>
              </a:solidFill>
              <a:cs typeface="Times New Roman" panose="02020603050405020304" pitchFamily="18" charset="0"/>
            </a:endParaRPr>
          </a:p>
          <a:p>
            <a:pPr eaLnBrk="1" hangingPunct="1">
              <a:lnSpc>
                <a:spcPct val="120000"/>
              </a:lnSpc>
            </a:pPr>
            <a:r>
              <a:rPr lang="en-AU" sz="2800" dirty="0">
                <a:solidFill>
                  <a:srgbClr val="99FFCC"/>
                </a:solidFill>
                <a:cs typeface="Times New Roman" panose="02020603050405020304" pitchFamily="18" charset="0"/>
              </a:rPr>
              <a:t>Y = </a:t>
            </a:r>
            <a:r>
              <a:rPr lang="en-AU" sz="2800" dirty="0" err="1">
                <a:solidFill>
                  <a:srgbClr val="99FFCC"/>
                </a:solidFill>
                <a:cs typeface="Times New Roman" panose="02020603050405020304" pitchFamily="18" charset="0"/>
              </a:rPr>
              <a:t>jumlah</a:t>
            </a:r>
            <a:r>
              <a:rPr lang="en-AU" sz="2800" dirty="0">
                <a:solidFill>
                  <a:srgbClr val="99FFCC"/>
                </a:solidFill>
                <a:cs typeface="Times New Roman" panose="02020603050405020304" pitchFamily="18" charset="0"/>
              </a:rPr>
              <a:t> </a:t>
            </a:r>
            <a:r>
              <a:rPr lang="en-AU" sz="2800" dirty="0" err="1">
                <a:solidFill>
                  <a:srgbClr val="99FFCC"/>
                </a:solidFill>
                <a:cs typeface="Times New Roman" panose="02020603050405020304" pitchFamily="18" charset="0"/>
              </a:rPr>
              <a:t>impor</a:t>
            </a:r>
            <a:r>
              <a:rPr lang="en-AU" sz="2800" dirty="0">
                <a:solidFill>
                  <a:srgbClr val="99FFCC"/>
                </a:solidFill>
                <a:cs typeface="Times New Roman" panose="02020603050405020304" pitchFamily="18" charset="0"/>
              </a:rPr>
              <a:t> </a:t>
            </a:r>
            <a:r>
              <a:rPr lang="en-AU" sz="2800" u="sng" dirty="0" err="1">
                <a:solidFill>
                  <a:srgbClr val="FFFF00"/>
                </a:solidFill>
                <a:cs typeface="Times New Roman" panose="02020603050405020304" pitchFamily="18" charset="0"/>
              </a:rPr>
              <a:t>tahunan</a:t>
            </a:r>
            <a:r>
              <a:rPr lang="en-AU" sz="2800" dirty="0">
                <a:solidFill>
                  <a:srgbClr val="99FFCC"/>
                </a:solidFill>
                <a:cs typeface="Times New Roman" panose="02020603050405020304" pitchFamily="18" charset="0"/>
              </a:rPr>
              <a:t> </a:t>
            </a:r>
            <a:r>
              <a:rPr lang="en-AU" sz="2800" dirty="0" err="1">
                <a:solidFill>
                  <a:srgbClr val="99FFCC"/>
                </a:solidFill>
                <a:cs typeface="Times New Roman" panose="02020603050405020304" pitchFamily="18" charset="0"/>
              </a:rPr>
              <a:t>dalam</a:t>
            </a:r>
            <a:r>
              <a:rPr lang="en-AU" sz="2800" dirty="0">
                <a:solidFill>
                  <a:srgbClr val="99FFCC"/>
                </a:solidFill>
                <a:cs typeface="Times New Roman" panose="02020603050405020304" pitchFamily="18" charset="0"/>
              </a:rPr>
              <a:t> </a:t>
            </a:r>
            <a:r>
              <a:rPr lang="en-AU" sz="2800" dirty="0" err="1">
                <a:solidFill>
                  <a:srgbClr val="99FFCC"/>
                </a:solidFill>
                <a:cs typeface="Times New Roman" panose="02020603050405020304" pitchFamily="18" charset="0"/>
              </a:rPr>
              <a:t>ribuan</a:t>
            </a:r>
            <a:r>
              <a:rPr lang="en-AU" sz="2800" dirty="0">
                <a:solidFill>
                  <a:srgbClr val="99FFCC"/>
                </a:solidFill>
                <a:cs typeface="Times New Roman" panose="02020603050405020304" pitchFamily="18" charset="0"/>
              </a:rPr>
              <a:t> Kg.</a:t>
            </a:r>
          </a:p>
          <a:p>
            <a:pPr eaLnBrk="1" hangingPunct="1">
              <a:lnSpc>
                <a:spcPct val="120000"/>
              </a:lnSpc>
            </a:pPr>
            <a:r>
              <a:rPr lang="en-AU" sz="2800" dirty="0">
                <a:solidFill>
                  <a:srgbClr val="99FFCC"/>
                </a:solidFill>
                <a:cs typeface="Times New Roman" panose="02020603050405020304" pitchFamily="18" charset="0"/>
              </a:rPr>
              <a:t>Akan </a:t>
            </a:r>
            <a:r>
              <a:rPr lang="en-AU" sz="2800" dirty="0" err="1">
                <a:solidFill>
                  <a:srgbClr val="99FFCC"/>
                </a:solidFill>
                <a:cs typeface="Times New Roman" panose="02020603050405020304" pitchFamily="18" charset="0"/>
              </a:rPr>
              <a:t>diubah</a:t>
            </a:r>
            <a:r>
              <a:rPr lang="en-AU" sz="2800" dirty="0">
                <a:solidFill>
                  <a:srgbClr val="99FFCC"/>
                </a:solidFill>
                <a:cs typeface="Times New Roman" panose="02020603050405020304" pitchFamily="18" charset="0"/>
              </a:rPr>
              <a:t> </a:t>
            </a:r>
            <a:r>
              <a:rPr lang="en-AU" sz="2800" dirty="0" err="1">
                <a:solidFill>
                  <a:srgbClr val="99FFCC"/>
                </a:solidFill>
                <a:cs typeface="Times New Roman" panose="02020603050405020304" pitchFamily="18" charset="0"/>
              </a:rPr>
              <a:t>ke</a:t>
            </a:r>
            <a:r>
              <a:rPr lang="en-AU" sz="2800" dirty="0">
                <a:solidFill>
                  <a:srgbClr val="99FFCC"/>
                </a:solidFill>
                <a:cs typeface="Times New Roman" panose="02020603050405020304" pitchFamily="18" charset="0"/>
              </a:rPr>
              <a:t> </a:t>
            </a:r>
            <a:r>
              <a:rPr lang="en-AU" sz="2800" dirty="0" err="1">
                <a:solidFill>
                  <a:srgbClr val="99FFCC"/>
                </a:solidFill>
                <a:cs typeface="Times New Roman" panose="02020603050405020304" pitchFamily="18" charset="0"/>
              </a:rPr>
              <a:t>dalam</a:t>
            </a:r>
            <a:r>
              <a:rPr lang="en-AU" sz="2800" dirty="0">
                <a:solidFill>
                  <a:srgbClr val="99FFCC"/>
                </a:solidFill>
                <a:cs typeface="Times New Roman" panose="02020603050405020304" pitchFamily="18" charset="0"/>
              </a:rPr>
              <a:t> trend </a:t>
            </a:r>
            <a:r>
              <a:rPr lang="en-AU" sz="2800" dirty="0" err="1">
                <a:solidFill>
                  <a:srgbClr val="99FFCC"/>
                </a:solidFill>
                <a:cs typeface="Times New Roman" panose="02020603050405020304" pitchFamily="18" charset="0"/>
              </a:rPr>
              <a:t>jumlah</a:t>
            </a:r>
            <a:r>
              <a:rPr lang="en-AU" sz="2800" dirty="0">
                <a:solidFill>
                  <a:srgbClr val="99FFCC"/>
                </a:solidFill>
                <a:cs typeface="Times New Roman" panose="02020603050405020304" pitchFamily="18" charset="0"/>
              </a:rPr>
              <a:t> </a:t>
            </a:r>
            <a:r>
              <a:rPr lang="en-AU" sz="2800" dirty="0" err="1">
                <a:solidFill>
                  <a:srgbClr val="99FFCC"/>
                </a:solidFill>
                <a:cs typeface="Times New Roman" panose="02020603050405020304" pitchFamily="18" charset="0"/>
              </a:rPr>
              <a:t>impor</a:t>
            </a:r>
            <a:r>
              <a:rPr lang="en-AU" sz="2800" dirty="0">
                <a:solidFill>
                  <a:srgbClr val="99FFCC"/>
                </a:solidFill>
                <a:cs typeface="Times New Roman" panose="02020603050405020304" pitchFamily="18" charset="0"/>
              </a:rPr>
              <a:t> </a:t>
            </a:r>
            <a:r>
              <a:rPr lang="en-AU" sz="2800" u="sng" dirty="0" err="1">
                <a:solidFill>
                  <a:srgbClr val="FFFF00"/>
                </a:solidFill>
                <a:cs typeface="Times New Roman" panose="02020603050405020304" pitchFamily="18" charset="0"/>
              </a:rPr>
              <a:t>bulanan</a:t>
            </a:r>
            <a:r>
              <a:rPr lang="en-AU" sz="2800" dirty="0">
                <a:solidFill>
                  <a:srgbClr val="99FFCC"/>
                </a:solidFill>
                <a:cs typeface="Times New Roman" panose="02020603050405020304" pitchFamily="18" charset="0"/>
              </a:rPr>
              <a:t> </a:t>
            </a:r>
            <a:r>
              <a:rPr lang="en-AU" sz="2800" dirty="0" err="1">
                <a:solidFill>
                  <a:srgbClr val="99FFCC"/>
                </a:solidFill>
                <a:cs typeface="Times New Roman" panose="02020603050405020304" pitchFamily="18" charset="0"/>
              </a:rPr>
              <a:t>dalam</a:t>
            </a:r>
            <a:r>
              <a:rPr lang="en-AU" sz="2800" dirty="0">
                <a:solidFill>
                  <a:srgbClr val="99FFCC"/>
                </a:solidFill>
                <a:cs typeface="Times New Roman" panose="02020603050405020304" pitchFamily="18" charset="0"/>
              </a:rPr>
              <a:t> </a:t>
            </a:r>
            <a:r>
              <a:rPr lang="en-AU" sz="2800" dirty="0" err="1">
                <a:solidFill>
                  <a:srgbClr val="99FFCC"/>
                </a:solidFill>
                <a:cs typeface="Times New Roman" panose="02020603050405020304" pitchFamily="18" charset="0"/>
              </a:rPr>
              <a:t>ribuan</a:t>
            </a:r>
            <a:r>
              <a:rPr lang="en-AU" sz="2800" dirty="0">
                <a:solidFill>
                  <a:srgbClr val="99FFCC"/>
                </a:solidFill>
                <a:cs typeface="Times New Roman" panose="02020603050405020304" pitchFamily="18" charset="0"/>
              </a:rPr>
              <a:t> Kg, </a:t>
            </a:r>
            <a:r>
              <a:rPr lang="en-AU" sz="2800" dirty="0" err="1">
                <a:solidFill>
                  <a:srgbClr val="99FFCC"/>
                </a:solidFill>
                <a:cs typeface="Times New Roman" panose="02020603050405020304" pitchFamily="18" charset="0"/>
              </a:rPr>
              <a:t>maka</a:t>
            </a:r>
            <a:r>
              <a:rPr lang="en-AU" sz="2800" dirty="0">
                <a:solidFill>
                  <a:srgbClr val="99FFCC"/>
                </a:solidFill>
                <a:cs typeface="Times New Roman" panose="02020603050405020304" pitchFamily="18" charset="0"/>
              </a:rPr>
              <a:t> </a:t>
            </a:r>
            <a:r>
              <a:rPr lang="en-AU" sz="2800" dirty="0" err="1">
                <a:solidFill>
                  <a:srgbClr val="99FFCC"/>
                </a:solidFill>
                <a:cs typeface="Times New Roman" panose="02020603050405020304" pitchFamily="18" charset="0"/>
              </a:rPr>
              <a:t>konstanta</a:t>
            </a:r>
            <a:r>
              <a:rPr lang="en-AU" sz="2800" dirty="0">
                <a:solidFill>
                  <a:srgbClr val="99FFCC"/>
                </a:solidFill>
                <a:cs typeface="Times New Roman" panose="02020603050405020304" pitchFamily="18" charset="0"/>
              </a:rPr>
              <a:t> a </a:t>
            </a:r>
            <a:r>
              <a:rPr lang="en-AU" sz="2800" dirty="0" err="1">
                <a:solidFill>
                  <a:srgbClr val="99FFCC"/>
                </a:solidFill>
                <a:cs typeface="Times New Roman" panose="02020603050405020304" pitchFamily="18" charset="0"/>
              </a:rPr>
              <a:t>dan</a:t>
            </a:r>
            <a:r>
              <a:rPr lang="en-AU" sz="2800" dirty="0">
                <a:solidFill>
                  <a:srgbClr val="99FFCC"/>
                </a:solidFill>
                <a:cs typeface="Times New Roman" panose="02020603050405020304" pitchFamily="18" charset="0"/>
              </a:rPr>
              <a:t> b </a:t>
            </a:r>
            <a:r>
              <a:rPr lang="en-AU" sz="2800" dirty="0" err="1">
                <a:solidFill>
                  <a:srgbClr val="99FFCC"/>
                </a:solidFill>
                <a:cs typeface="Times New Roman" panose="02020603050405020304" pitchFamily="18" charset="0"/>
              </a:rPr>
              <a:t>harus</a:t>
            </a:r>
            <a:r>
              <a:rPr lang="en-AU" sz="2800" dirty="0">
                <a:solidFill>
                  <a:srgbClr val="99FFCC"/>
                </a:solidFill>
                <a:cs typeface="Times New Roman" panose="02020603050405020304" pitchFamily="18" charset="0"/>
              </a:rPr>
              <a:t> di </a:t>
            </a:r>
            <a:r>
              <a:rPr lang="en-AU" sz="2800" dirty="0" err="1">
                <a:solidFill>
                  <a:srgbClr val="99FFCC"/>
                </a:solidFill>
                <a:cs typeface="Times New Roman" panose="02020603050405020304" pitchFamily="18" charset="0"/>
              </a:rPr>
              <a:t>bagi</a:t>
            </a:r>
            <a:r>
              <a:rPr lang="en-AU" sz="2800" dirty="0">
                <a:solidFill>
                  <a:srgbClr val="99FFCC"/>
                </a:solidFill>
                <a:cs typeface="Times New Roman" panose="02020603050405020304" pitchFamily="18" charset="0"/>
              </a:rPr>
              <a:t> 12.</a:t>
            </a:r>
            <a:endParaRPr lang="en-GB" sz="2800" dirty="0">
              <a:solidFill>
                <a:srgbClr val="99FFCC"/>
              </a:solidFill>
            </a:endParaRPr>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55298">
                                            <p:txEl>
                                              <p:pRg st="0" end="0"/>
                                            </p:txEl>
                                          </p:spTgt>
                                        </p:tgtEl>
                                        <p:attrNameLst>
                                          <p:attrName>style.visibility</p:attrName>
                                        </p:attrNameLst>
                                      </p:cBhvr>
                                      <p:to>
                                        <p:strVal val="visible"/>
                                      </p:to>
                                    </p:set>
                                    <p:anim calcmode="lin" valueType="num">
                                      <p:cBhvr additive="base">
                                        <p:cTn id="7" dur="500" fill="hold"/>
                                        <p:tgtEl>
                                          <p:spTgt spid="5529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529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55299">
                                            <p:txEl>
                                              <p:pRg st="0" end="0"/>
                                            </p:txEl>
                                          </p:spTgt>
                                        </p:tgtEl>
                                        <p:attrNameLst>
                                          <p:attrName>style.visibility</p:attrName>
                                        </p:attrNameLst>
                                      </p:cBhvr>
                                      <p:to>
                                        <p:strVal val="visible"/>
                                      </p:to>
                                    </p:set>
                                    <p:anim calcmode="lin" valueType="num">
                                      <p:cBhvr additive="base">
                                        <p:cTn id="13" dur="500" fill="hold"/>
                                        <p:tgtEl>
                                          <p:spTgt spid="55299">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52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55299">
                                            <p:txEl>
                                              <p:pRg st="2" end="2"/>
                                            </p:txEl>
                                          </p:spTgt>
                                        </p:tgtEl>
                                        <p:attrNameLst>
                                          <p:attrName>style.visibility</p:attrName>
                                        </p:attrNameLst>
                                      </p:cBhvr>
                                      <p:to>
                                        <p:strVal val="visible"/>
                                      </p:to>
                                    </p:set>
                                    <p:anim calcmode="lin" valueType="num">
                                      <p:cBhvr additive="base">
                                        <p:cTn id="19" dur="500" fill="hold"/>
                                        <p:tgtEl>
                                          <p:spTgt spid="55299">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52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55299">
                                            <p:txEl>
                                              <p:pRg st="3" end="3"/>
                                            </p:txEl>
                                          </p:spTgt>
                                        </p:tgtEl>
                                        <p:attrNameLst>
                                          <p:attrName>style.visibility</p:attrName>
                                        </p:attrNameLst>
                                      </p:cBhvr>
                                      <p:to>
                                        <p:strVal val="visible"/>
                                      </p:to>
                                    </p:set>
                                    <p:anim calcmode="lin" valueType="num">
                                      <p:cBhvr additive="base">
                                        <p:cTn id="25" dur="500" fill="hold"/>
                                        <p:tgtEl>
                                          <p:spTgt spid="55299">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529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build="p" autoUpdateAnimBg="0"/>
      <p:bldP spid="55299"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2E87270-FB2F-463B-BF03-5B99F392B7A7}"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36867"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36868" name="Slide Number Placeholder 4"/>
          <p:cNvSpPr>
            <a:spLocks noGrp="1"/>
          </p:cNvSpPr>
          <p:nvPr>
            <p:ph type="sldNum" sz="quarter" idx="12"/>
          </p:nvPr>
        </p:nvSpPr>
        <p:spPr>
          <a:xfrm>
            <a:off x="80010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1307ADFC-B794-43F6-A1E7-08E3AAA6AB70}" type="slidenum">
              <a:rPr lang="en-GB" sz="1400" smtClean="0">
                <a:latin typeface="Arial" panose="020B0604020202020204" pitchFamily="34" charset="0"/>
              </a:rPr>
              <a:t>38</a:t>
            </a:fld>
            <a:endParaRPr lang="en-GB" sz="1400" dirty="0" smtClean="0">
              <a:latin typeface="Arial" panose="020B0604020202020204" pitchFamily="34" charset="0"/>
            </a:endParaRPr>
          </a:p>
        </p:txBody>
      </p:sp>
      <p:sp>
        <p:nvSpPr>
          <p:cNvPr id="56323" name="Text Box 3"/>
          <p:cNvSpPr txBox="1">
            <a:spLocks noChangeArrowheads="1"/>
          </p:cNvSpPr>
          <p:nvPr/>
        </p:nvSpPr>
        <p:spPr bwMode="auto">
          <a:xfrm>
            <a:off x="304800" y="1940272"/>
            <a:ext cx="8533105" cy="423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dirty="0">
                <a:cs typeface="Times New Roman" panose="02020603050405020304" pitchFamily="18" charset="0"/>
              </a:rPr>
              <a:t>a =</a:t>
            </a:r>
            <a:r>
              <a:rPr lang="en-AU" u="sng" dirty="0">
                <a:cs typeface="Times New Roman" panose="02020603050405020304" pitchFamily="18" charset="0"/>
              </a:rPr>
              <a:t> 31663,3185</a:t>
            </a:r>
            <a:r>
              <a:rPr lang="en-AU" dirty="0">
                <a:cs typeface="Times New Roman" panose="02020603050405020304" pitchFamily="18" charset="0"/>
              </a:rPr>
              <a:t> = 2638,6098		b = </a:t>
            </a:r>
            <a:r>
              <a:rPr lang="en-AU" u="sng" dirty="0">
                <a:cs typeface="Times New Roman" panose="02020603050405020304" pitchFamily="18" charset="0"/>
              </a:rPr>
              <a:t>2696,0604</a:t>
            </a:r>
            <a:r>
              <a:rPr lang="en-AU" dirty="0">
                <a:cs typeface="Times New Roman" panose="02020603050405020304" pitchFamily="18" charset="0"/>
              </a:rPr>
              <a:t> = 224,6717</a:t>
            </a:r>
          </a:p>
          <a:p>
            <a:pPr eaLnBrk="1" hangingPunct="1"/>
            <a:r>
              <a:rPr lang="en-AU" dirty="0">
                <a:cs typeface="Times New Roman" panose="02020603050405020304" pitchFamily="18" charset="0"/>
              </a:rPr>
              <a:t>              12                                                      12</a:t>
            </a:r>
          </a:p>
          <a:p>
            <a:pPr eaLnBrk="1" hangingPunct="1"/>
            <a:endParaRPr lang="en-AU" dirty="0">
              <a:cs typeface="Times New Roman" panose="02020603050405020304" pitchFamily="18" charset="0"/>
            </a:endParaRPr>
          </a:p>
          <a:p>
            <a:pPr eaLnBrk="1" hangingPunct="1">
              <a:spcAft>
                <a:spcPts val="600"/>
              </a:spcAft>
            </a:pPr>
            <a:r>
              <a:rPr lang="en-AU" dirty="0" err="1">
                <a:cs typeface="Times New Roman" panose="02020603050405020304" pitchFamily="18" charset="0"/>
              </a:rPr>
              <a:t>sehingga</a:t>
            </a:r>
            <a:r>
              <a:rPr lang="en-AU" dirty="0">
                <a:cs typeface="Times New Roman" panose="02020603050405020304" pitchFamily="18" charset="0"/>
              </a:rPr>
              <a:t> </a:t>
            </a:r>
            <a:r>
              <a:rPr lang="en-AU" dirty="0" err="1">
                <a:cs typeface="Times New Roman" panose="02020603050405020304" pitchFamily="18" charset="0"/>
              </a:rPr>
              <a:t>persamaan</a:t>
            </a:r>
            <a:r>
              <a:rPr lang="en-AU" dirty="0">
                <a:cs typeface="Times New Roman" panose="02020603050405020304" pitchFamily="18" charset="0"/>
              </a:rPr>
              <a:t> trend :</a:t>
            </a:r>
          </a:p>
          <a:p>
            <a:pPr eaLnBrk="1" hangingPunct="1"/>
            <a:r>
              <a:rPr lang="en-AU" dirty="0">
                <a:solidFill>
                  <a:srgbClr val="FFFF00"/>
                </a:solidFill>
                <a:cs typeface="Times New Roman" panose="02020603050405020304" pitchFamily="18" charset="0"/>
              </a:rPr>
              <a:t>Y' = 2638,6098 + 224,6717 </a:t>
            </a:r>
            <a:r>
              <a:rPr lang="id-ID" dirty="0" smtClean="0">
                <a:solidFill>
                  <a:srgbClr val="FFFF00"/>
                </a:solidFill>
                <a:cs typeface="Times New Roman" panose="02020603050405020304" pitchFamily="18" charset="0"/>
              </a:rPr>
              <a:t>U</a:t>
            </a:r>
            <a:r>
              <a:rPr lang="en-AU" dirty="0" smtClean="0">
                <a:solidFill>
                  <a:srgbClr val="FFFF00"/>
                </a:solidFill>
                <a:cs typeface="Times New Roman" panose="02020603050405020304" pitchFamily="18" charset="0"/>
              </a:rPr>
              <a:t> </a:t>
            </a:r>
            <a:endParaRPr lang="en-AU" dirty="0">
              <a:solidFill>
                <a:srgbClr val="FFFF00"/>
              </a:solidFill>
              <a:cs typeface="Times New Roman" panose="02020603050405020304" pitchFamily="18" charset="0"/>
            </a:endParaRPr>
          </a:p>
          <a:p>
            <a:pPr eaLnBrk="1" hangingPunct="1"/>
            <a:r>
              <a:rPr lang="en-AU" dirty="0">
                <a:cs typeface="Times New Roman" panose="02020603050405020304" pitchFamily="18" charset="0"/>
              </a:rPr>
              <a:t>1990	 = 0</a:t>
            </a:r>
          </a:p>
          <a:p>
            <a:pPr eaLnBrk="1" hangingPunct="1"/>
            <a:r>
              <a:rPr lang="en-AU" dirty="0">
                <a:cs typeface="Times New Roman" panose="02020603050405020304" pitchFamily="18" charset="0"/>
              </a:rPr>
              <a:t>unit </a:t>
            </a:r>
            <a:r>
              <a:rPr lang="id-ID" dirty="0" smtClean="0">
                <a:cs typeface="Times New Roman" panose="02020603050405020304" pitchFamily="18" charset="0"/>
              </a:rPr>
              <a:t>U</a:t>
            </a:r>
            <a:r>
              <a:rPr lang="en-AU" dirty="0" smtClean="0">
                <a:cs typeface="Times New Roman" panose="02020603050405020304" pitchFamily="18" charset="0"/>
              </a:rPr>
              <a:t> </a:t>
            </a:r>
            <a:r>
              <a:rPr lang="en-AU" dirty="0">
                <a:cs typeface="Times New Roman" panose="02020603050405020304" pitchFamily="18" charset="0"/>
              </a:rPr>
              <a:t>	= 1 </a:t>
            </a:r>
            <a:r>
              <a:rPr lang="en-AU" dirty="0" err="1">
                <a:cs typeface="Times New Roman" panose="02020603050405020304" pitchFamily="18" charset="0"/>
              </a:rPr>
              <a:t>tahun</a:t>
            </a:r>
            <a:endParaRPr lang="en-AU" dirty="0">
              <a:cs typeface="Times New Roman" panose="02020603050405020304" pitchFamily="18" charset="0"/>
            </a:endParaRPr>
          </a:p>
          <a:p>
            <a:pPr eaLnBrk="1" hangingPunct="1"/>
            <a:r>
              <a:rPr lang="en-AU" dirty="0">
                <a:cs typeface="Times New Roman" panose="02020603050405020304" pitchFamily="18" charset="0"/>
              </a:rPr>
              <a:t>Y	 = </a:t>
            </a:r>
            <a:r>
              <a:rPr lang="en-AU" dirty="0" err="1">
                <a:cs typeface="Times New Roman" panose="02020603050405020304" pitchFamily="18" charset="0"/>
              </a:rPr>
              <a:t>jumlah</a:t>
            </a:r>
            <a:r>
              <a:rPr lang="en-AU" dirty="0">
                <a:cs typeface="Times New Roman" panose="02020603050405020304" pitchFamily="18" charset="0"/>
              </a:rPr>
              <a:t> rata-rata </a:t>
            </a:r>
            <a:r>
              <a:rPr lang="en-AU" dirty="0" err="1">
                <a:cs typeface="Times New Roman" panose="02020603050405020304" pitchFamily="18" charset="0"/>
              </a:rPr>
              <a:t>impor</a:t>
            </a:r>
            <a:r>
              <a:rPr lang="en-AU" dirty="0">
                <a:cs typeface="Times New Roman" panose="02020603050405020304" pitchFamily="18" charset="0"/>
              </a:rPr>
              <a:t> </a:t>
            </a:r>
            <a:r>
              <a:rPr lang="en-AU" dirty="0" err="1">
                <a:cs typeface="Times New Roman" panose="02020603050405020304" pitchFamily="18" charset="0"/>
              </a:rPr>
              <a:t>bulanan</a:t>
            </a:r>
            <a:r>
              <a:rPr lang="en-AU" dirty="0">
                <a:cs typeface="Times New Roman" panose="02020603050405020304" pitchFamily="18" charset="0"/>
              </a:rPr>
              <a:t> </a:t>
            </a:r>
            <a:r>
              <a:rPr lang="en-AU" dirty="0" err="1">
                <a:cs typeface="Times New Roman" panose="02020603050405020304" pitchFamily="18" charset="0"/>
              </a:rPr>
              <a:t>dalam</a:t>
            </a:r>
            <a:r>
              <a:rPr lang="en-AU" dirty="0">
                <a:cs typeface="Times New Roman" panose="02020603050405020304" pitchFamily="18" charset="0"/>
              </a:rPr>
              <a:t> </a:t>
            </a:r>
            <a:r>
              <a:rPr lang="en-AU" dirty="0" err="1">
                <a:cs typeface="Times New Roman" panose="02020603050405020304" pitchFamily="18" charset="0"/>
              </a:rPr>
              <a:t>ribuan</a:t>
            </a:r>
            <a:r>
              <a:rPr lang="en-AU" dirty="0">
                <a:cs typeface="Times New Roman" panose="02020603050405020304" pitchFamily="18" charset="0"/>
              </a:rPr>
              <a:t> Kg.</a:t>
            </a:r>
          </a:p>
          <a:p>
            <a:pPr eaLnBrk="1" hangingPunct="1"/>
            <a:endParaRPr lang="en-AU" dirty="0">
              <a:cs typeface="Times New Roman" panose="02020603050405020304" pitchFamily="18" charset="0"/>
            </a:endParaRPr>
          </a:p>
          <a:p>
            <a:pPr eaLnBrk="1" hangingPunct="1"/>
            <a:r>
              <a:rPr lang="en-AU" dirty="0">
                <a:cs typeface="Times New Roman" panose="02020603050405020304" pitchFamily="18" charset="0"/>
              </a:rPr>
              <a:t>a = </a:t>
            </a:r>
            <a:r>
              <a:rPr lang="en-AU" dirty="0" err="1">
                <a:cs typeface="Times New Roman" panose="02020603050405020304" pitchFamily="18" charset="0"/>
              </a:rPr>
              <a:t>nilai</a:t>
            </a:r>
            <a:r>
              <a:rPr lang="en-AU" dirty="0">
                <a:cs typeface="Times New Roman" panose="02020603050405020304" pitchFamily="18" charset="0"/>
              </a:rPr>
              <a:t> trend </a:t>
            </a:r>
            <a:r>
              <a:rPr lang="en-AU" dirty="0" err="1">
                <a:cs typeface="Times New Roman" panose="02020603050405020304" pitchFamily="18" charset="0"/>
              </a:rPr>
              <a:t>bulanan</a:t>
            </a:r>
            <a:r>
              <a:rPr lang="en-AU" dirty="0">
                <a:cs typeface="Times New Roman" panose="02020603050405020304" pitchFamily="18" charset="0"/>
              </a:rPr>
              <a:t> </a:t>
            </a:r>
            <a:r>
              <a:rPr lang="en-AU" dirty="0" err="1">
                <a:cs typeface="Times New Roman" panose="02020603050405020304" pitchFamily="18" charset="0"/>
              </a:rPr>
              <a:t>pada</a:t>
            </a:r>
            <a:r>
              <a:rPr lang="en-AU" dirty="0">
                <a:cs typeface="Times New Roman" panose="02020603050405020304" pitchFamily="18" charset="0"/>
              </a:rPr>
              <a:t> </a:t>
            </a:r>
            <a:r>
              <a:rPr lang="en-AU" dirty="0" err="1">
                <a:cs typeface="Times New Roman" panose="02020603050405020304" pitchFamily="18" charset="0"/>
              </a:rPr>
              <a:t>periode</a:t>
            </a:r>
            <a:r>
              <a:rPr lang="en-AU" dirty="0">
                <a:cs typeface="Times New Roman" panose="02020603050405020304" pitchFamily="18" charset="0"/>
              </a:rPr>
              <a:t> </a:t>
            </a:r>
            <a:r>
              <a:rPr lang="en-AU" dirty="0" err="1">
                <a:cs typeface="Times New Roman" panose="02020603050405020304" pitchFamily="18" charset="0"/>
              </a:rPr>
              <a:t>dasar</a:t>
            </a:r>
            <a:r>
              <a:rPr lang="en-AU" dirty="0">
                <a:cs typeface="Times New Roman" panose="02020603050405020304" pitchFamily="18" charset="0"/>
              </a:rPr>
              <a:t> 1990</a:t>
            </a:r>
          </a:p>
          <a:p>
            <a:pPr eaLnBrk="1" hangingPunct="1"/>
            <a:r>
              <a:rPr lang="en-AU" dirty="0">
                <a:cs typeface="Times New Roman" panose="02020603050405020304" pitchFamily="18" charset="0"/>
              </a:rPr>
              <a:t>b = </a:t>
            </a:r>
            <a:r>
              <a:rPr lang="en-AU" dirty="0" err="1">
                <a:cs typeface="Times New Roman" panose="02020603050405020304" pitchFamily="18" charset="0"/>
              </a:rPr>
              <a:t>pertambahan</a:t>
            </a:r>
            <a:r>
              <a:rPr lang="en-AU" dirty="0">
                <a:cs typeface="Times New Roman" panose="02020603050405020304" pitchFamily="18" charset="0"/>
              </a:rPr>
              <a:t> trend </a:t>
            </a:r>
            <a:r>
              <a:rPr lang="en-AU" dirty="0" err="1">
                <a:cs typeface="Times New Roman" panose="02020603050405020304" pitchFamily="18" charset="0"/>
              </a:rPr>
              <a:t>tahunan</a:t>
            </a:r>
            <a:r>
              <a:rPr lang="en-AU" dirty="0">
                <a:cs typeface="Times New Roman" panose="02020603050405020304" pitchFamily="18" charset="0"/>
              </a:rPr>
              <a:t> </a:t>
            </a:r>
            <a:r>
              <a:rPr lang="en-AU" dirty="0" err="1">
                <a:cs typeface="Times New Roman" panose="02020603050405020304" pitchFamily="18" charset="0"/>
              </a:rPr>
              <a:t>dari</a:t>
            </a:r>
            <a:r>
              <a:rPr lang="en-AU" dirty="0">
                <a:cs typeface="Times New Roman" panose="02020603050405020304" pitchFamily="18" charset="0"/>
              </a:rPr>
              <a:t> </a:t>
            </a:r>
            <a:r>
              <a:rPr lang="en-AU" dirty="0" err="1">
                <a:cs typeface="Times New Roman" panose="02020603050405020304" pitchFamily="18" charset="0"/>
              </a:rPr>
              <a:t>jumlah</a:t>
            </a:r>
            <a:r>
              <a:rPr lang="en-AU" dirty="0">
                <a:cs typeface="Times New Roman" panose="02020603050405020304" pitchFamily="18" charset="0"/>
              </a:rPr>
              <a:t> rata-rata </a:t>
            </a:r>
            <a:r>
              <a:rPr lang="en-AU" dirty="0" err="1">
                <a:cs typeface="Times New Roman" panose="02020603050405020304" pitchFamily="18" charset="0"/>
              </a:rPr>
              <a:t>impor</a:t>
            </a:r>
            <a:r>
              <a:rPr lang="en-AU" dirty="0">
                <a:cs typeface="Times New Roman" panose="02020603050405020304" pitchFamily="18" charset="0"/>
              </a:rPr>
              <a:t> </a:t>
            </a:r>
            <a:r>
              <a:rPr lang="en-AU" dirty="0" err="1">
                <a:cs typeface="Times New Roman" panose="02020603050405020304" pitchFamily="18" charset="0"/>
              </a:rPr>
              <a:t>bulanan</a:t>
            </a:r>
            <a:r>
              <a:rPr lang="en-AU" dirty="0">
                <a:cs typeface="Times New Roman" panose="02020603050405020304" pitchFamily="18" charset="0"/>
              </a:rPr>
              <a:t>.</a:t>
            </a:r>
            <a:endParaRPr lang="en-GB" dirty="0"/>
          </a:p>
        </p:txBody>
      </p:sp>
      <p:sp>
        <p:nvSpPr>
          <p:cNvPr id="6" name="Rectangle 5"/>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8" name="Rectangle 2"/>
          <p:cNvSpPr>
            <a:spLocks noGrp="1" noChangeArrowheads="1"/>
          </p:cNvSpPr>
          <p:nvPr>
            <p:ph type="title"/>
          </p:nvPr>
        </p:nvSpPr>
        <p:spPr>
          <a:xfrm>
            <a:off x="685800" y="381000"/>
            <a:ext cx="7772400" cy="1143000"/>
          </a:xfrm>
        </p:spPr>
        <p:txBody>
          <a:bodyPr/>
          <a:lstStyle/>
          <a:p>
            <a:pPr eaLnBrk="1" hangingPunct="1"/>
            <a:r>
              <a:rPr lang="en-AU" sz="2800" dirty="0" err="1" smtClean="0">
                <a:solidFill>
                  <a:srgbClr val="FFFF00"/>
                </a:solidFill>
                <a:cs typeface="Times New Roman" panose="02020603050405020304" pitchFamily="18" charset="0"/>
              </a:rPr>
              <a:t>Bila</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periode</a:t>
            </a:r>
            <a:r>
              <a:rPr lang="en-AU" sz="2800" dirty="0" smtClean="0">
                <a:solidFill>
                  <a:srgbClr val="FFFF00"/>
                </a:solidFill>
                <a:cs typeface="Times New Roman" panose="02020603050405020304" pitchFamily="18" charset="0"/>
              </a:rPr>
              <a:t> u </a:t>
            </a:r>
            <a:r>
              <a:rPr lang="en-AU" sz="2800" dirty="0" err="1" smtClean="0">
                <a:solidFill>
                  <a:srgbClr val="FFFF00"/>
                </a:solidFill>
                <a:cs typeface="Times New Roman" panose="02020603050405020304" pitchFamily="18" charset="0"/>
              </a:rPr>
              <a:t>dinyatakan</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dalam</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bulan</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maka</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akan</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diperoleh</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persamaan</a:t>
            </a:r>
            <a:r>
              <a:rPr lang="en-AU" sz="2800" dirty="0" smtClean="0">
                <a:solidFill>
                  <a:srgbClr val="FFFF00"/>
                </a:solidFill>
                <a:cs typeface="Times New Roman" panose="02020603050405020304" pitchFamily="18" charset="0"/>
              </a:rPr>
              <a:t> linier </a:t>
            </a:r>
            <a:r>
              <a:rPr lang="en-AU" sz="2800" dirty="0" err="1" smtClean="0">
                <a:solidFill>
                  <a:srgbClr val="FFFF00"/>
                </a:solidFill>
                <a:cs typeface="Times New Roman" panose="02020603050405020304" pitchFamily="18" charset="0"/>
              </a:rPr>
              <a:t>bulanan</a:t>
            </a:r>
            <a:r>
              <a:rPr lang="en-AU" sz="2800" dirty="0" smtClean="0">
                <a:solidFill>
                  <a:srgbClr val="FFFF00"/>
                </a:solidFill>
                <a:cs typeface="Times New Roman" panose="02020603050405020304" pitchFamily="18" charset="0"/>
              </a:rPr>
              <a:t> :</a:t>
            </a:r>
            <a:endParaRPr lang="en-GB" sz="2800" dirty="0" smtClean="0">
              <a:solidFill>
                <a:srgbClr val="FFFF00"/>
              </a:solidFill>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Effect transition="in" filter="slide(fromBottom)">
                                      <p:cBhvr>
                                        <p:cTn id="7" dur="500"/>
                                        <p:tgtEl>
                                          <p:spTgt spid="563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6323">
                                            <p:txEl>
                                              <p:pRg st="1" end="1"/>
                                            </p:txEl>
                                          </p:spTgt>
                                        </p:tgtEl>
                                        <p:attrNameLst>
                                          <p:attrName>style.visibility</p:attrName>
                                        </p:attrNameLst>
                                      </p:cBhvr>
                                      <p:to>
                                        <p:strVal val="visible"/>
                                      </p:to>
                                    </p:set>
                                    <p:animEffect transition="in" filter="slide(fromBottom)">
                                      <p:cBhvr>
                                        <p:cTn id="12" dur="500"/>
                                        <p:tgtEl>
                                          <p:spTgt spid="563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56323">
                                            <p:txEl>
                                              <p:pRg st="3" end="3"/>
                                            </p:txEl>
                                          </p:spTgt>
                                        </p:tgtEl>
                                        <p:attrNameLst>
                                          <p:attrName>style.visibility</p:attrName>
                                        </p:attrNameLst>
                                      </p:cBhvr>
                                      <p:to>
                                        <p:strVal val="visible"/>
                                      </p:to>
                                    </p:set>
                                    <p:animEffect transition="in" filter="slide(fromBottom)">
                                      <p:cBhvr>
                                        <p:cTn id="17" dur="500"/>
                                        <p:tgtEl>
                                          <p:spTgt spid="5632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56323">
                                            <p:txEl>
                                              <p:pRg st="4" end="4"/>
                                            </p:txEl>
                                          </p:spTgt>
                                        </p:tgtEl>
                                        <p:attrNameLst>
                                          <p:attrName>style.visibility</p:attrName>
                                        </p:attrNameLst>
                                      </p:cBhvr>
                                      <p:to>
                                        <p:strVal val="visible"/>
                                      </p:to>
                                    </p:set>
                                    <p:animEffect transition="in" filter="slide(fromBottom)">
                                      <p:cBhvr>
                                        <p:cTn id="22" dur="500"/>
                                        <p:tgtEl>
                                          <p:spTgt spid="5632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56323">
                                            <p:txEl>
                                              <p:pRg st="5" end="5"/>
                                            </p:txEl>
                                          </p:spTgt>
                                        </p:tgtEl>
                                        <p:attrNameLst>
                                          <p:attrName>style.visibility</p:attrName>
                                        </p:attrNameLst>
                                      </p:cBhvr>
                                      <p:to>
                                        <p:strVal val="visible"/>
                                      </p:to>
                                    </p:set>
                                    <p:animEffect transition="in" filter="slide(fromBottom)">
                                      <p:cBhvr>
                                        <p:cTn id="27" dur="500"/>
                                        <p:tgtEl>
                                          <p:spTgt spid="5632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56323">
                                            <p:txEl>
                                              <p:pRg st="6" end="6"/>
                                            </p:txEl>
                                          </p:spTgt>
                                        </p:tgtEl>
                                        <p:attrNameLst>
                                          <p:attrName>style.visibility</p:attrName>
                                        </p:attrNameLst>
                                      </p:cBhvr>
                                      <p:to>
                                        <p:strVal val="visible"/>
                                      </p:to>
                                    </p:set>
                                    <p:animEffect transition="in" filter="slide(fromBottom)">
                                      <p:cBhvr>
                                        <p:cTn id="32" dur="500"/>
                                        <p:tgtEl>
                                          <p:spTgt spid="5632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56323">
                                            <p:txEl>
                                              <p:pRg st="7" end="7"/>
                                            </p:txEl>
                                          </p:spTgt>
                                        </p:tgtEl>
                                        <p:attrNameLst>
                                          <p:attrName>style.visibility</p:attrName>
                                        </p:attrNameLst>
                                      </p:cBhvr>
                                      <p:to>
                                        <p:strVal val="visible"/>
                                      </p:to>
                                    </p:set>
                                    <p:animEffect transition="in" filter="slide(fromBottom)">
                                      <p:cBhvr>
                                        <p:cTn id="37" dur="500"/>
                                        <p:tgtEl>
                                          <p:spTgt spid="5632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56323">
                                            <p:txEl>
                                              <p:pRg st="9" end="9"/>
                                            </p:txEl>
                                          </p:spTgt>
                                        </p:tgtEl>
                                        <p:attrNameLst>
                                          <p:attrName>style.visibility</p:attrName>
                                        </p:attrNameLst>
                                      </p:cBhvr>
                                      <p:to>
                                        <p:strVal val="visible"/>
                                      </p:to>
                                    </p:set>
                                    <p:animEffect transition="in" filter="slide(fromBottom)">
                                      <p:cBhvr>
                                        <p:cTn id="42" dur="500"/>
                                        <p:tgtEl>
                                          <p:spTgt spid="5632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56323">
                                            <p:txEl>
                                              <p:pRg st="10" end="10"/>
                                            </p:txEl>
                                          </p:spTgt>
                                        </p:tgtEl>
                                        <p:attrNameLst>
                                          <p:attrName>style.visibility</p:attrName>
                                        </p:attrNameLst>
                                      </p:cBhvr>
                                      <p:to>
                                        <p:strVal val="visible"/>
                                      </p:to>
                                    </p:set>
                                    <p:animEffect transition="in" filter="slide(fromBottom)">
                                      <p:cBhvr>
                                        <p:cTn id="47" dur="500"/>
                                        <p:tgtEl>
                                          <p:spTgt spid="5632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8">
                                            <p:txEl>
                                              <p:pRg st="0" end="0"/>
                                            </p:txEl>
                                          </p:spTgt>
                                        </p:tgtEl>
                                        <p:attrNameLst>
                                          <p:attrName>style.visibility</p:attrName>
                                        </p:attrNameLst>
                                      </p:cBhvr>
                                      <p:to>
                                        <p:strVal val="visible"/>
                                      </p:to>
                                    </p:set>
                                    <p:animEffect transition="in" filter="dissolve">
                                      <p:cBhvr>
                                        <p:cTn id="5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autoUpdateAnimBg="0"/>
      <p:bldP spid="8"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31B5BDF5-9296-4F59-B5F9-5F0E091C3F55}"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37891"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37892" name="Slide Number Placeholder 4"/>
          <p:cNvSpPr>
            <a:spLocks noGrp="1"/>
          </p:cNvSpPr>
          <p:nvPr>
            <p:ph type="sldNum" sz="quarter" idx="12"/>
          </p:nvPr>
        </p:nvSpPr>
        <p:spPr>
          <a:xfrm>
            <a:off x="80010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B0449761-7EFF-4281-818E-2A3530EA73AE}" type="slidenum">
              <a:rPr lang="en-GB" sz="1400" smtClean="0">
                <a:latin typeface="Arial" panose="020B0604020202020204" pitchFamily="34" charset="0"/>
              </a:rPr>
              <a:t>39</a:t>
            </a:fld>
            <a:endParaRPr lang="en-GB" sz="1400" dirty="0" smtClean="0">
              <a:latin typeface="Arial" panose="020B0604020202020204" pitchFamily="34" charset="0"/>
            </a:endParaRPr>
          </a:p>
        </p:txBody>
      </p:sp>
      <p:sp>
        <p:nvSpPr>
          <p:cNvPr id="57347" name="Text Box 3"/>
          <p:cNvSpPr txBox="1">
            <a:spLocks noChangeArrowheads="1"/>
          </p:cNvSpPr>
          <p:nvPr/>
        </p:nvSpPr>
        <p:spPr bwMode="auto">
          <a:xfrm>
            <a:off x="441325" y="1860550"/>
            <a:ext cx="4906963" cy="150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lnSpc>
                <a:spcPct val="110000"/>
              </a:lnSpc>
            </a:pPr>
            <a:r>
              <a:rPr lang="en-AU" sz="2800">
                <a:solidFill>
                  <a:srgbClr val="FFFF00"/>
                </a:solidFill>
                <a:cs typeface="Times New Roman" panose="02020603050405020304" pitchFamily="18" charset="0"/>
              </a:rPr>
              <a:t>Trend 1980</a:t>
            </a:r>
          </a:p>
          <a:p>
            <a:pPr eaLnBrk="1" hangingPunct="1">
              <a:lnSpc>
                <a:spcPct val="110000"/>
              </a:lnSpc>
            </a:pPr>
            <a:r>
              <a:rPr lang="en-AU" sz="2800">
                <a:cs typeface="Times New Roman" panose="02020603050405020304" pitchFamily="18" charset="0"/>
              </a:rPr>
              <a:t>Y' = 2638,6098 + 224,6717 (-10)</a:t>
            </a:r>
          </a:p>
          <a:p>
            <a:pPr eaLnBrk="1" hangingPunct="1">
              <a:lnSpc>
                <a:spcPct val="110000"/>
              </a:lnSpc>
            </a:pPr>
            <a:r>
              <a:rPr lang="en-AU" sz="2800">
                <a:cs typeface="Times New Roman" panose="02020603050405020304" pitchFamily="18" charset="0"/>
              </a:rPr>
              <a:t>    = 391,8928</a:t>
            </a:r>
            <a:endParaRPr lang="en-GB" sz="2800"/>
          </a:p>
        </p:txBody>
      </p:sp>
      <p:sp>
        <p:nvSpPr>
          <p:cNvPr id="57348" name="Text Box 4"/>
          <p:cNvSpPr txBox="1">
            <a:spLocks noChangeArrowheads="1"/>
          </p:cNvSpPr>
          <p:nvPr/>
        </p:nvSpPr>
        <p:spPr bwMode="auto">
          <a:xfrm>
            <a:off x="381000" y="3962400"/>
            <a:ext cx="8397875"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AU" u="sng">
                <a:solidFill>
                  <a:srgbClr val="FFFF00"/>
                </a:solidFill>
                <a:cs typeface="Times New Roman" panose="02020603050405020304" pitchFamily="18" charset="0"/>
              </a:rPr>
              <a:t>Catatan</a:t>
            </a:r>
            <a:r>
              <a:rPr lang="en-AU">
                <a:solidFill>
                  <a:srgbClr val="FFFF00"/>
                </a:solidFill>
                <a:cs typeface="Times New Roman" panose="02020603050405020304" pitchFamily="18" charset="0"/>
              </a:rPr>
              <a:t> :</a:t>
            </a:r>
          </a:p>
          <a:p>
            <a:pPr eaLnBrk="1" hangingPunct="1"/>
            <a:r>
              <a:rPr lang="en-AU">
                <a:cs typeface="Times New Roman" panose="02020603050405020304" pitchFamily="18" charset="0"/>
              </a:rPr>
              <a:t> Bila Y' = 391,8918 dikalikan 12 maka di dapat nilai trend tahun 1980 atas dasar impor tahunan sebesar 4702,7145.</a:t>
            </a:r>
            <a:endParaRPr lang="en-GB"/>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Effect transition="in" filter="strips(downLeft)">
                                      <p:cBhvr>
                                        <p:cTn id="7" dur="500"/>
                                        <p:tgtEl>
                                          <p:spTgt spid="573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7347">
                                            <p:txEl>
                                              <p:pRg st="1" end="1"/>
                                            </p:txEl>
                                          </p:spTgt>
                                        </p:tgtEl>
                                        <p:attrNameLst>
                                          <p:attrName>style.visibility</p:attrName>
                                        </p:attrNameLst>
                                      </p:cBhvr>
                                      <p:to>
                                        <p:strVal val="visible"/>
                                      </p:to>
                                    </p:set>
                                    <p:animEffect transition="in" filter="strips(downLeft)">
                                      <p:cBhvr>
                                        <p:cTn id="12" dur="500"/>
                                        <p:tgtEl>
                                          <p:spTgt spid="573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7347">
                                            <p:txEl>
                                              <p:pRg st="2" end="2"/>
                                            </p:txEl>
                                          </p:spTgt>
                                        </p:tgtEl>
                                        <p:attrNameLst>
                                          <p:attrName>style.visibility</p:attrName>
                                        </p:attrNameLst>
                                      </p:cBhvr>
                                      <p:to>
                                        <p:strVal val="visible"/>
                                      </p:to>
                                    </p:set>
                                    <p:animEffect transition="in" filter="strips(downLeft)">
                                      <p:cBhvr>
                                        <p:cTn id="17" dur="500"/>
                                        <p:tgtEl>
                                          <p:spTgt spid="573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7348">
                                            <p:txEl>
                                              <p:pRg st="0" end="0"/>
                                            </p:txEl>
                                          </p:spTgt>
                                        </p:tgtEl>
                                        <p:attrNameLst>
                                          <p:attrName>style.visibility</p:attrName>
                                        </p:attrNameLst>
                                      </p:cBhvr>
                                      <p:to>
                                        <p:strVal val="visible"/>
                                      </p:to>
                                    </p:set>
                                    <p:animEffect transition="in" filter="strips(downLeft)">
                                      <p:cBhvr>
                                        <p:cTn id="22" dur="500"/>
                                        <p:tgtEl>
                                          <p:spTgt spid="5734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57348">
                                            <p:txEl>
                                              <p:pRg st="1" end="1"/>
                                            </p:txEl>
                                          </p:spTgt>
                                        </p:tgtEl>
                                        <p:attrNameLst>
                                          <p:attrName>style.visibility</p:attrName>
                                        </p:attrNameLst>
                                      </p:cBhvr>
                                      <p:to>
                                        <p:strVal val="visible"/>
                                      </p:to>
                                    </p:set>
                                    <p:animEffect transition="in" filter="strips(downLeft)">
                                      <p:cBhvr>
                                        <p:cTn id="27" dur="500"/>
                                        <p:tgtEl>
                                          <p:spTgt spid="5734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autoUpdateAnimBg="0"/>
      <p:bldP spid="57348"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0C53F56B-1669-4A60-A4D3-10A912437145}"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5123"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5124"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B1D0D03-9E81-4659-9257-32239BE01817}" type="slidenum">
              <a:rPr lang="en-GB" sz="1400" smtClean="0">
                <a:latin typeface="Arial" panose="020B0604020202020204" pitchFamily="34" charset="0"/>
              </a:rPr>
              <a:t>4</a:t>
            </a:fld>
            <a:endParaRPr lang="en-GB" sz="1400" smtClean="0">
              <a:latin typeface="Arial" panose="020B0604020202020204" pitchFamily="34" charset="0"/>
            </a:endParaRPr>
          </a:p>
        </p:txBody>
      </p:sp>
      <p:sp>
        <p:nvSpPr>
          <p:cNvPr id="24578" name="Rectangle 2"/>
          <p:cNvSpPr>
            <a:spLocks noGrp="1" noChangeArrowheads="1"/>
          </p:cNvSpPr>
          <p:nvPr>
            <p:ph type="title"/>
          </p:nvPr>
        </p:nvSpPr>
        <p:spPr>
          <a:xfrm>
            <a:off x="533400" y="381000"/>
            <a:ext cx="8077200" cy="1143000"/>
          </a:xfrm>
        </p:spPr>
        <p:txBody>
          <a:bodyPr/>
          <a:lstStyle/>
          <a:p>
            <a:pPr eaLnBrk="1" hangingPunct="1"/>
            <a:r>
              <a:rPr lang="en-US" sz="3200" b="1" dirty="0" smtClean="0">
                <a:solidFill>
                  <a:srgbClr val="FFFF00"/>
                </a:solidFill>
              </a:rPr>
              <a:t>KLASIFIKASI DARI GERAKAN</a:t>
            </a:r>
            <a:r>
              <a:rPr lang="id-ID" sz="3200" b="1" dirty="0" smtClean="0">
                <a:solidFill>
                  <a:srgbClr val="FFFF00"/>
                </a:solidFill>
              </a:rPr>
              <a:t> / </a:t>
            </a:r>
            <a:r>
              <a:rPr lang="en-US" sz="3200" b="1" dirty="0" smtClean="0">
                <a:solidFill>
                  <a:srgbClr val="FFFF00"/>
                </a:solidFill>
              </a:rPr>
              <a:t>VARIASI DARI DATA BERKALA</a:t>
            </a:r>
            <a:endParaRPr lang="en-GB" sz="3200" b="1" u="sng" dirty="0" smtClean="0">
              <a:solidFill>
                <a:srgbClr val="FFFF00"/>
              </a:solidFill>
            </a:endParaRPr>
          </a:p>
        </p:txBody>
      </p:sp>
      <p:sp>
        <p:nvSpPr>
          <p:cNvPr id="24580" name="Text Box 4"/>
          <p:cNvSpPr txBox="1">
            <a:spLocks noChangeArrowheads="1"/>
          </p:cNvSpPr>
          <p:nvPr/>
        </p:nvSpPr>
        <p:spPr bwMode="auto">
          <a:xfrm>
            <a:off x="669925" y="1676400"/>
            <a:ext cx="786447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buFontTx/>
              <a:buAutoNum type="arabicPeriod"/>
            </a:pPr>
            <a:r>
              <a:rPr lang="en-AU" sz="2800" b="1" dirty="0">
                <a:solidFill>
                  <a:srgbClr val="99FFCC"/>
                </a:solidFill>
                <a:cs typeface="Times New Roman" panose="02020603050405020304" pitchFamily="18" charset="0"/>
              </a:rPr>
              <a:t>GERAKAN TREND JANGKA PANJANG </a:t>
            </a:r>
            <a:r>
              <a:rPr lang="id-ID" sz="2800" b="1" dirty="0" smtClean="0">
                <a:solidFill>
                  <a:srgbClr val="99FFCC"/>
                </a:solidFill>
                <a:cs typeface="Times New Roman" panose="02020603050405020304" pitchFamily="18" charset="0"/>
              </a:rPr>
              <a:t> (T)</a:t>
            </a:r>
            <a:endParaRPr lang="en-AU" sz="2800" dirty="0">
              <a:solidFill>
                <a:srgbClr val="99FFCC"/>
              </a:solidFill>
              <a:cs typeface="Times New Roman" panose="02020603050405020304" pitchFamily="18" charset="0"/>
            </a:endParaRPr>
          </a:p>
          <a:p>
            <a:pPr eaLnBrk="1" hangingPunct="1"/>
            <a:r>
              <a:rPr lang="en-AU" sz="2800" dirty="0">
                <a:cs typeface="Times New Roman" panose="02020603050405020304" pitchFamily="18" charset="0"/>
              </a:rPr>
              <a:t>	</a:t>
            </a:r>
            <a:r>
              <a:rPr lang="en-AU" sz="2700" dirty="0" err="1">
                <a:cs typeface="Times New Roman" panose="02020603050405020304" pitchFamily="18" charset="0"/>
              </a:rPr>
              <a:t>Yaitu</a:t>
            </a:r>
            <a:r>
              <a:rPr lang="en-AU" sz="2700" dirty="0">
                <a:cs typeface="Times New Roman" panose="02020603050405020304" pitchFamily="18" charset="0"/>
              </a:rPr>
              <a:t> </a:t>
            </a:r>
            <a:r>
              <a:rPr lang="en-AU" sz="2700" dirty="0" err="1">
                <a:cs typeface="Times New Roman" panose="02020603050405020304" pitchFamily="18" charset="0"/>
              </a:rPr>
              <a:t>suatu</a:t>
            </a:r>
            <a:r>
              <a:rPr lang="en-AU" sz="2700" dirty="0">
                <a:cs typeface="Times New Roman" panose="02020603050405020304" pitchFamily="18" charset="0"/>
              </a:rPr>
              <a:t> </a:t>
            </a:r>
            <a:r>
              <a:rPr lang="en-AU" sz="2700" dirty="0" err="1">
                <a:cs typeface="Times New Roman" panose="02020603050405020304" pitchFamily="18" charset="0"/>
              </a:rPr>
              <a:t>gerakan</a:t>
            </a:r>
            <a:r>
              <a:rPr lang="en-AU" sz="2700" dirty="0">
                <a:cs typeface="Times New Roman" panose="02020603050405020304" pitchFamily="18" charset="0"/>
              </a:rPr>
              <a:t> yang </a:t>
            </a:r>
            <a:r>
              <a:rPr lang="en-AU" sz="2700" dirty="0" err="1">
                <a:cs typeface="Times New Roman" panose="02020603050405020304" pitchFamily="18" charset="0"/>
              </a:rPr>
              <a:t>menunjukkan</a:t>
            </a:r>
            <a:r>
              <a:rPr lang="en-AU" sz="2700" dirty="0">
                <a:cs typeface="Times New Roman" panose="02020603050405020304" pitchFamily="18" charset="0"/>
              </a:rPr>
              <a:t> </a:t>
            </a:r>
            <a:r>
              <a:rPr lang="en-AU" sz="2700" dirty="0" err="1">
                <a:cs typeface="Times New Roman" panose="02020603050405020304" pitchFamily="18" charset="0"/>
              </a:rPr>
              <a:t>arah</a:t>
            </a:r>
            <a:r>
              <a:rPr lang="en-AU" sz="2700" dirty="0">
                <a:cs typeface="Times New Roman" panose="02020603050405020304" pitchFamily="18" charset="0"/>
              </a:rPr>
              <a:t> </a:t>
            </a:r>
            <a:r>
              <a:rPr lang="en-AU" sz="2700" dirty="0" err="1">
                <a:cs typeface="Times New Roman" panose="02020603050405020304" pitchFamily="18" charset="0"/>
              </a:rPr>
              <a:t>perkembangan</a:t>
            </a:r>
            <a:r>
              <a:rPr lang="en-AU" sz="2700" dirty="0">
                <a:cs typeface="Times New Roman" panose="02020603050405020304" pitchFamily="18" charset="0"/>
              </a:rPr>
              <a:t> </a:t>
            </a:r>
            <a:r>
              <a:rPr lang="en-AU" sz="2700" dirty="0" err="1">
                <a:cs typeface="Times New Roman" panose="02020603050405020304" pitchFamily="18" charset="0"/>
              </a:rPr>
              <a:t>secara</a:t>
            </a:r>
            <a:r>
              <a:rPr lang="en-AU" sz="2700" dirty="0">
                <a:cs typeface="Times New Roman" panose="02020603050405020304" pitchFamily="18" charset="0"/>
              </a:rPr>
              <a:t> </a:t>
            </a:r>
            <a:r>
              <a:rPr lang="en-AU" sz="2700" dirty="0" err="1">
                <a:cs typeface="Times New Roman" panose="02020603050405020304" pitchFamily="18" charset="0"/>
              </a:rPr>
              <a:t>umum</a:t>
            </a:r>
            <a:r>
              <a:rPr lang="en-AU" sz="2700" dirty="0">
                <a:cs typeface="Times New Roman" panose="02020603050405020304" pitchFamily="18" charset="0"/>
              </a:rPr>
              <a:t> </a:t>
            </a:r>
            <a:endParaRPr lang="id-ID" sz="2700" dirty="0" smtClean="0">
              <a:cs typeface="Times New Roman" panose="02020603050405020304" pitchFamily="18" charset="0"/>
            </a:endParaRPr>
          </a:p>
          <a:p>
            <a:pPr eaLnBrk="1" hangingPunct="1"/>
            <a:r>
              <a:rPr lang="id-ID" sz="2700" dirty="0" smtClean="0">
                <a:cs typeface="Times New Roman" panose="02020603050405020304" pitchFamily="18" charset="0"/>
              </a:rPr>
              <a:t>	C</a:t>
            </a:r>
            <a:r>
              <a:rPr lang="en-GB" sz="2700" dirty="0" err="1" smtClean="0">
                <a:cs typeface="Times New Roman" panose="02020603050405020304" pitchFamily="18" charset="0"/>
              </a:rPr>
              <a:t>ontoh</a:t>
            </a:r>
            <a:r>
              <a:rPr lang="en-GB" sz="2700" dirty="0" smtClean="0">
                <a:cs typeface="Times New Roman" panose="02020603050405020304" pitchFamily="18" charset="0"/>
              </a:rPr>
              <a:t> yang </a:t>
            </a:r>
            <a:r>
              <a:rPr lang="en-GB" sz="2700" dirty="0" err="1" smtClean="0">
                <a:cs typeface="Times New Roman" panose="02020603050405020304" pitchFamily="18" charset="0"/>
              </a:rPr>
              <a:t>menunjukkan</a:t>
            </a:r>
            <a:r>
              <a:rPr lang="en-GB" sz="2700" dirty="0" smtClean="0">
                <a:cs typeface="Times New Roman" panose="02020603050405020304" pitchFamily="18" charset="0"/>
              </a:rPr>
              <a:t> trend </a:t>
            </a:r>
            <a:r>
              <a:rPr lang="en-GB" sz="2700" dirty="0" err="1" smtClean="0">
                <a:cs typeface="Times New Roman" panose="02020603050405020304" pitchFamily="18" charset="0"/>
              </a:rPr>
              <a:t>menaik</a:t>
            </a:r>
            <a:r>
              <a:rPr lang="en-GB" sz="2700" dirty="0" smtClean="0">
                <a:cs typeface="Times New Roman" panose="02020603050405020304" pitchFamily="18" charset="0"/>
              </a:rPr>
              <a:t> </a:t>
            </a:r>
            <a:r>
              <a:rPr lang="en-GB" sz="2700" dirty="0" err="1" smtClean="0">
                <a:cs typeface="Times New Roman" panose="02020603050405020304" pitchFamily="18" charset="0"/>
              </a:rPr>
              <a:t>yaitu</a:t>
            </a:r>
            <a:r>
              <a:rPr lang="en-GB" sz="2700" dirty="0" smtClean="0">
                <a:cs typeface="Times New Roman" panose="02020603050405020304" pitchFamily="18" charset="0"/>
              </a:rPr>
              <a:t> </a:t>
            </a:r>
            <a:r>
              <a:rPr lang="en-GB" sz="2700" dirty="0" err="1" smtClean="0">
                <a:cs typeface="Times New Roman" panose="02020603050405020304" pitchFamily="18" charset="0"/>
              </a:rPr>
              <a:t>pendapatan</a:t>
            </a:r>
            <a:r>
              <a:rPr lang="en-GB" sz="2700" dirty="0" smtClean="0">
                <a:cs typeface="Times New Roman" panose="02020603050405020304" pitchFamily="18" charset="0"/>
              </a:rPr>
              <a:t> per </a:t>
            </a:r>
            <a:r>
              <a:rPr lang="en-GB" sz="2700" dirty="0" err="1" smtClean="0">
                <a:cs typeface="Times New Roman" panose="02020603050405020304" pitchFamily="18" charset="0"/>
              </a:rPr>
              <a:t>kapita</a:t>
            </a:r>
            <a:r>
              <a:rPr lang="en-GB" sz="2700" dirty="0" smtClean="0">
                <a:cs typeface="Times New Roman" panose="02020603050405020304" pitchFamily="18" charset="0"/>
              </a:rPr>
              <a:t>, </a:t>
            </a:r>
            <a:r>
              <a:rPr lang="en-GB" sz="2700" dirty="0" err="1" smtClean="0">
                <a:cs typeface="Times New Roman" panose="02020603050405020304" pitchFamily="18" charset="0"/>
              </a:rPr>
              <a:t>jumlah</a:t>
            </a:r>
            <a:r>
              <a:rPr lang="en-GB" sz="2700" dirty="0" smtClean="0">
                <a:cs typeface="Times New Roman" panose="02020603050405020304" pitchFamily="18" charset="0"/>
              </a:rPr>
              <a:t> </a:t>
            </a:r>
            <a:r>
              <a:rPr lang="en-GB" sz="2700" dirty="0" err="1" smtClean="0">
                <a:cs typeface="Times New Roman" panose="02020603050405020304" pitchFamily="18" charset="0"/>
              </a:rPr>
              <a:t>penduduk</a:t>
            </a:r>
            <a:endParaRPr lang="en-GB" sz="2700" dirty="0">
              <a:cs typeface="Times New Roman" panose="02020603050405020304" pitchFamily="18" charset="0"/>
            </a:endParaRPr>
          </a:p>
        </p:txBody>
      </p:sp>
      <p:pic>
        <p:nvPicPr>
          <p:cNvPr id="2458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946525"/>
            <a:ext cx="7086600" cy="2378075"/>
          </a:xfrm>
          <a:prstGeom prst="rect">
            <a:avLst/>
          </a:prstGeom>
          <a:solidFill>
            <a:srgbClr val="99FFCC"/>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box(in)">
                                      <p:cBhvr>
                                        <p:cTn id="7" dur="500"/>
                                        <p:tgtEl>
                                          <p:spTgt spid="2457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4580"/>
                                        </p:tgtEl>
                                        <p:attrNameLst>
                                          <p:attrName>style.visibility</p:attrName>
                                        </p:attrNameLst>
                                      </p:cBhvr>
                                      <p:to>
                                        <p:strVal val="visible"/>
                                      </p:to>
                                    </p:set>
                                    <p:animEffect transition="in" filter="box(in)">
                                      <p:cBhvr>
                                        <p:cTn id="12" dur="500"/>
                                        <p:tgtEl>
                                          <p:spTgt spid="2458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4581"/>
                                        </p:tgtEl>
                                        <p:attrNameLst>
                                          <p:attrName>style.visibility</p:attrName>
                                        </p:attrNameLst>
                                      </p:cBhvr>
                                      <p:to>
                                        <p:strVal val="visible"/>
                                      </p:to>
                                    </p:set>
                                    <p:animEffect transition="in" filter="box(in)">
                                      <p:cBhvr>
                                        <p:cTn id="17" dur="500"/>
                                        <p:tgtEl>
                                          <p:spTgt spid="245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utoUpdateAnimBg="0"/>
      <p:bldP spid="24580"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45313D6-1958-47F6-A979-DD2BE6F1BF11}"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39939"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39940" name="Slide Number Placeholder 4"/>
          <p:cNvSpPr>
            <a:spLocks noGrp="1"/>
          </p:cNvSpPr>
          <p:nvPr>
            <p:ph type="sldNum" sz="quarter" idx="12"/>
          </p:nvPr>
        </p:nvSpPr>
        <p:spPr>
          <a:xfrm>
            <a:off x="8077200" y="6324600"/>
            <a:ext cx="4572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AB9C306E-FE99-49C8-878E-864F0D52E3E7}" type="slidenum">
              <a:rPr lang="en-GB" sz="1400" smtClean="0">
                <a:latin typeface="Arial" panose="020B0604020202020204" pitchFamily="34" charset="0"/>
              </a:rPr>
              <a:t>40</a:t>
            </a:fld>
            <a:endParaRPr lang="en-GB" sz="1400" dirty="0" smtClean="0">
              <a:latin typeface="Arial" panose="020B0604020202020204" pitchFamily="34" charset="0"/>
            </a:endParaRPr>
          </a:p>
        </p:txBody>
      </p:sp>
      <p:sp>
        <p:nvSpPr>
          <p:cNvPr id="39941" name="Rectangle 2"/>
          <p:cNvSpPr>
            <a:spLocks noGrp="1" noChangeArrowheads="1"/>
          </p:cNvSpPr>
          <p:nvPr>
            <p:ph type="title"/>
          </p:nvPr>
        </p:nvSpPr>
        <p:spPr/>
        <p:txBody>
          <a:bodyPr/>
          <a:lstStyle/>
          <a:p>
            <a:pPr algn="l" eaLnBrk="1" hangingPunct="1"/>
            <a:r>
              <a:rPr lang="id-ID" dirty="0" smtClean="0"/>
              <a:t>Latihan Soal 2 : </a:t>
            </a:r>
            <a:endParaRPr lang="en-GB" dirty="0" smtClean="0"/>
          </a:p>
        </p:txBody>
      </p:sp>
      <p:pic>
        <p:nvPicPr>
          <p:cNvPr id="3994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174" y="2743200"/>
            <a:ext cx="4763426" cy="3167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9943" name="Text Box 4"/>
          <p:cNvSpPr txBox="1">
            <a:spLocks noChangeArrowheads="1"/>
          </p:cNvSpPr>
          <p:nvPr/>
        </p:nvSpPr>
        <p:spPr bwMode="auto">
          <a:xfrm>
            <a:off x="762000" y="2057400"/>
            <a:ext cx="4149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dirty="0">
                <a:solidFill>
                  <a:srgbClr val="CC99FF"/>
                </a:solidFill>
              </a:rPr>
              <a:t>Data </a:t>
            </a:r>
            <a:r>
              <a:rPr lang="en-US" dirty="0" err="1">
                <a:solidFill>
                  <a:srgbClr val="CC99FF"/>
                </a:solidFill>
              </a:rPr>
              <a:t>Barang</a:t>
            </a:r>
            <a:r>
              <a:rPr lang="en-US" dirty="0">
                <a:solidFill>
                  <a:srgbClr val="CC99FF"/>
                </a:solidFill>
              </a:rPr>
              <a:t> X </a:t>
            </a:r>
            <a:r>
              <a:rPr lang="en-US" dirty="0" err="1">
                <a:solidFill>
                  <a:srgbClr val="CC99FF"/>
                </a:solidFill>
              </a:rPr>
              <a:t>dalam</a:t>
            </a:r>
            <a:r>
              <a:rPr lang="en-US" dirty="0">
                <a:solidFill>
                  <a:srgbClr val="CC99FF"/>
                </a:solidFill>
              </a:rPr>
              <a:t> </a:t>
            </a:r>
            <a:r>
              <a:rPr lang="en-US" dirty="0" err="1">
                <a:solidFill>
                  <a:srgbClr val="CC99FF"/>
                </a:solidFill>
              </a:rPr>
              <a:t>ribuan</a:t>
            </a:r>
            <a:r>
              <a:rPr lang="en-US" dirty="0">
                <a:solidFill>
                  <a:srgbClr val="CC99FF"/>
                </a:solidFill>
              </a:rPr>
              <a:t> ton</a:t>
            </a:r>
            <a:endParaRPr lang="en-GB" dirty="0">
              <a:solidFill>
                <a:srgbClr val="CC99FF"/>
              </a:solidFill>
            </a:endParaRPr>
          </a:p>
        </p:txBody>
      </p:sp>
      <p:sp>
        <p:nvSpPr>
          <p:cNvPr id="39944" name="Text Box 5"/>
          <p:cNvSpPr txBox="1">
            <a:spLocks noChangeArrowheads="1"/>
          </p:cNvSpPr>
          <p:nvPr/>
        </p:nvSpPr>
        <p:spPr bwMode="auto">
          <a:xfrm>
            <a:off x="5334000" y="2679680"/>
            <a:ext cx="37338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buFontTx/>
              <a:buAutoNum type="arabicPeriod"/>
            </a:pPr>
            <a:r>
              <a:rPr lang="en-US" dirty="0" err="1">
                <a:solidFill>
                  <a:srgbClr val="99FFCC"/>
                </a:solidFill>
              </a:rPr>
              <a:t>Buat</a:t>
            </a:r>
            <a:r>
              <a:rPr lang="en-US" dirty="0">
                <a:solidFill>
                  <a:srgbClr val="99FFCC"/>
                </a:solidFill>
              </a:rPr>
              <a:t> </a:t>
            </a:r>
            <a:r>
              <a:rPr lang="en-US" dirty="0" err="1">
                <a:solidFill>
                  <a:srgbClr val="99FFCC"/>
                </a:solidFill>
              </a:rPr>
              <a:t>garis</a:t>
            </a:r>
            <a:r>
              <a:rPr lang="en-US" dirty="0">
                <a:solidFill>
                  <a:srgbClr val="99FFCC"/>
                </a:solidFill>
              </a:rPr>
              <a:t> </a:t>
            </a:r>
            <a:r>
              <a:rPr lang="en-US" dirty="0" err="1">
                <a:solidFill>
                  <a:srgbClr val="99FFCC"/>
                </a:solidFill>
              </a:rPr>
              <a:t>Tren</a:t>
            </a:r>
            <a:r>
              <a:rPr lang="en-US" dirty="0">
                <a:solidFill>
                  <a:srgbClr val="99FFCC"/>
                </a:solidFill>
              </a:rPr>
              <a:t> </a:t>
            </a:r>
            <a:r>
              <a:rPr lang="en-US" dirty="0" err="1">
                <a:solidFill>
                  <a:srgbClr val="99FFCC"/>
                </a:solidFill>
              </a:rPr>
              <a:t>dengan</a:t>
            </a:r>
            <a:r>
              <a:rPr lang="en-US" dirty="0">
                <a:solidFill>
                  <a:srgbClr val="99FFCC"/>
                </a:solidFill>
              </a:rPr>
              <a:t> </a:t>
            </a:r>
            <a:r>
              <a:rPr lang="en-US" dirty="0" err="1">
                <a:solidFill>
                  <a:srgbClr val="99FFCC"/>
                </a:solidFill>
              </a:rPr>
              <a:t>metode</a:t>
            </a:r>
            <a:r>
              <a:rPr lang="en-US" dirty="0">
                <a:solidFill>
                  <a:srgbClr val="99FFCC"/>
                </a:solidFill>
              </a:rPr>
              <a:t> </a:t>
            </a:r>
            <a:r>
              <a:rPr lang="en-US" dirty="0" err="1">
                <a:solidFill>
                  <a:srgbClr val="99FFCC"/>
                </a:solidFill>
              </a:rPr>
              <a:t>Kuadrat</a:t>
            </a:r>
            <a:r>
              <a:rPr lang="en-US" dirty="0">
                <a:solidFill>
                  <a:srgbClr val="99FFCC"/>
                </a:solidFill>
              </a:rPr>
              <a:t> </a:t>
            </a:r>
            <a:r>
              <a:rPr lang="id-ID" dirty="0" smtClean="0">
                <a:solidFill>
                  <a:srgbClr val="99FFCC"/>
                </a:solidFill>
              </a:rPr>
              <a:t>Terkecil</a:t>
            </a:r>
            <a:endParaRPr lang="en-US" dirty="0">
              <a:solidFill>
                <a:srgbClr val="99FFCC"/>
              </a:solidFill>
            </a:endParaRPr>
          </a:p>
          <a:p>
            <a:pPr eaLnBrk="1" hangingPunct="1">
              <a:buFontTx/>
              <a:buAutoNum type="arabicPeriod"/>
            </a:pPr>
            <a:r>
              <a:rPr lang="en-US" dirty="0" err="1">
                <a:solidFill>
                  <a:srgbClr val="99FFCC"/>
                </a:solidFill>
              </a:rPr>
              <a:t>Ganti</a:t>
            </a:r>
            <a:r>
              <a:rPr lang="en-US" dirty="0">
                <a:solidFill>
                  <a:srgbClr val="99FFCC"/>
                </a:solidFill>
              </a:rPr>
              <a:t> </a:t>
            </a:r>
            <a:r>
              <a:rPr lang="en-US" dirty="0" err="1">
                <a:solidFill>
                  <a:srgbClr val="99FFCC"/>
                </a:solidFill>
              </a:rPr>
              <a:t>periode</a:t>
            </a:r>
            <a:r>
              <a:rPr lang="en-US" dirty="0">
                <a:solidFill>
                  <a:srgbClr val="99FFCC"/>
                </a:solidFill>
              </a:rPr>
              <a:t> </a:t>
            </a:r>
            <a:r>
              <a:rPr lang="en-US" dirty="0" err="1">
                <a:solidFill>
                  <a:srgbClr val="99FFCC"/>
                </a:solidFill>
              </a:rPr>
              <a:t>dasar</a:t>
            </a:r>
            <a:r>
              <a:rPr lang="en-US" dirty="0">
                <a:solidFill>
                  <a:srgbClr val="99FFCC"/>
                </a:solidFill>
              </a:rPr>
              <a:t> </a:t>
            </a:r>
            <a:r>
              <a:rPr lang="en-US" dirty="0" err="1">
                <a:solidFill>
                  <a:srgbClr val="99FFCC"/>
                </a:solidFill>
              </a:rPr>
              <a:t>menjadi</a:t>
            </a:r>
            <a:r>
              <a:rPr lang="en-US" dirty="0">
                <a:solidFill>
                  <a:srgbClr val="99FFCC"/>
                </a:solidFill>
              </a:rPr>
              <a:t> 1 Jan 1995 </a:t>
            </a:r>
            <a:r>
              <a:rPr lang="en-US" dirty="0" err="1">
                <a:solidFill>
                  <a:srgbClr val="99FFCC"/>
                </a:solidFill>
              </a:rPr>
              <a:t>dan</a:t>
            </a:r>
            <a:r>
              <a:rPr lang="en-US" dirty="0">
                <a:solidFill>
                  <a:srgbClr val="99FFCC"/>
                </a:solidFill>
              </a:rPr>
              <a:t> unit </a:t>
            </a:r>
            <a:r>
              <a:rPr lang="en-US" dirty="0" err="1">
                <a:solidFill>
                  <a:srgbClr val="99FFCC"/>
                </a:solidFill>
              </a:rPr>
              <a:t>waktu</a:t>
            </a:r>
            <a:r>
              <a:rPr lang="en-US" dirty="0">
                <a:solidFill>
                  <a:srgbClr val="99FFCC"/>
                </a:solidFill>
              </a:rPr>
              <a:t> 1 </a:t>
            </a:r>
            <a:r>
              <a:rPr lang="en-US" dirty="0" err="1">
                <a:solidFill>
                  <a:srgbClr val="99FFCC"/>
                </a:solidFill>
              </a:rPr>
              <a:t>bulan</a:t>
            </a:r>
            <a:endParaRPr lang="en-US" dirty="0">
              <a:solidFill>
                <a:srgbClr val="99FFCC"/>
              </a:solidFill>
            </a:endParaRPr>
          </a:p>
          <a:p>
            <a:pPr eaLnBrk="1" hangingPunct="1">
              <a:buFontTx/>
              <a:buAutoNum type="arabicPeriod"/>
            </a:pPr>
            <a:r>
              <a:rPr lang="en-US" dirty="0" err="1">
                <a:solidFill>
                  <a:srgbClr val="99FFCC"/>
                </a:solidFill>
              </a:rPr>
              <a:t>Taksirlah</a:t>
            </a:r>
            <a:r>
              <a:rPr lang="en-US" dirty="0">
                <a:solidFill>
                  <a:srgbClr val="99FFCC"/>
                </a:solidFill>
              </a:rPr>
              <a:t> </a:t>
            </a:r>
            <a:r>
              <a:rPr lang="en-US" dirty="0" err="1">
                <a:solidFill>
                  <a:srgbClr val="99FFCC"/>
                </a:solidFill>
              </a:rPr>
              <a:t>berapa</a:t>
            </a:r>
            <a:r>
              <a:rPr lang="en-US" dirty="0">
                <a:solidFill>
                  <a:srgbClr val="99FFCC"/>
                </a:solidFill>
              </a:rPr>
              <a:t> </a:t>
            </a:r>
            <a:r>
              <a:rPr lang="en-US" dirty="0" err="1">
                <a:solidFill>
                  <a:srgbClr val="99FFCC"/>
                </a:solidFill>
              </a:rPr>
              <a:t>kira-kira</a:t>
            </a:r>
            <a:r>
              <a:rPr lang="en-US" dirty="0">
                <a:solidFill>
                  <a:srgbClr val="99FFCC"/>
                </a:solidFill>
              </a:rPr>
              <a:t> </a:t>
            </a:r>
            <a:r>
              <a:rPr lang="en-US" dirty="0" err="1">
                <a:solidFill>
                  <a:srgbClr val="99FFCC"/>
                </a:solidFill>
              </a:rPr>
              <a:t>jumlah</a:t>
            </a:r>
            <a:r>
              <a:rPr lang="en-US" dirty="0">
                <a:solidFill>
                  <a:srgbClr val="99FFCC"/>
                </a:solidFill>
              </a:rPr>
              <a:t> </a:t>
            </a:r>
            <a:r>
              <a:rPr lang="en-US" dirty="0" err="1">
                <a:solidFill>
                  <a:srgbClr val="99FFCC"/>
                </a:solidFill>
              </a:rPr>
              <a:t>produksi</a:t>
            </a:r>
            <a:r>
              <a:rPr lang="en-US" dirty="0">
                <a:solidFill>
                  <a:srgbClr val="99FFCC"/>
                </a:solidFill>
              </a:rPr>
              <a:t> </a:t>
            </a:r>
            <a:r>
              <a:rPr lang="en-US" dirty="0" err="1">
                <a:solidFill>
                  <a:srgbClr val="99FFCC"/>
                </a:solidFill>
              </a:rPr>
              <a:t>dan</a:t>
            </a:r>
            <a:r>
              <a:rPr lang="en-US" dirty="0">
                <a:solidFill>
                  <a:srgbClr val="99FFCC"/>
                </a:solidFill>
              </a:rPr>
              <a:t> </a:t>
            </a:r>
            <a:r>
              <a:rPr lang="en-US" dirty="0" err="1">
                <a:solidFill>
                  <a:srgbClr val="99FFCC"/>
                </a:solidFill>
              </a:rPr>
              <a:t>persedian</a:t>
            </a:r>
            <a:r>
              <a:rPr lang="en-US" dirty="0">
                <a:solidFill>
                  <a:srgbClr val="99FFCC"/>
                </a:solidFill>
              </a:rPr>
              <a:t> </a:t>
            </a:r>
            <a:r>
              <a:rPr lang="en-US" dirty="0" err="1">
                <a:solidFill>
                  <a:srgbClr val="99FFCC"/>
                </a:solidFill>
              </a:rPr>
              <a:t>pada</a:t>
            </a:r>
            <a:r>
              <a:rPr lang="en-US" dirty="0">
                <a:solidFill>
                  <a:srgbClr val="99FFCC"/>
                </a:solidFill>
              </a:rPr>
              <a:t> </a:t>
            </a:r>
            <a:r>
              <a:rPr lang="en-US" dirty="0" err="1">
                <a:solidFill>
                  <a:srgbClr val="99FFCC"/>
                </a:solidFill>
              </a:rPr>
              <a:t>tanggal</a:t>
            </a:r>
            <a:r>
              <a:rPr lang="en-US" dirty="0">
                <a:solidFill>
                  <a:srgbClr val="99FFCC"/>
                </a:solidFill>
              </a:rPr>
              <a:t> 1 Jan 1991 </a:t>
            </a:r>
            <a:r>
              <a:rPr lang="en-US" dirty="0" err="1">
                <a:solidFill>
                  <a:srgbClr val="99FFCC"/>
                </a:solidFill>
              </a:rPr>
              <a:t>dan</a:t>
            </a:r>
            <a:r>
              <a:rPr lang="en-US" dirty="0">
                <a:solidFill>
                  <a:srgbClr val="99FFCC"/>
                </a:solidFill>
              </a:rPr>
              <a:t> 1 </a:t>
            </a:r>
            <a:r>
              <a:rPr lang="en-US" dirty="0" err="1">
                <a:solidFill>
                  <a:srgbClr val="99FFCC"/>
                </a:solidFill>
              </a:rPr>
              <a:t>Juli</a:t>
            </a:r>
            <a:r>
              <a:rPr lang="en-US" dirty="0">
                <a:solidFill>
                  <a:srgbClr val="99FFCC"/>
                </a:solidFill>
              </a:rPr>
              <a:t> 2001</a:t>
            </a:r>
            <a:endParaRPr lang="en-GB" dirty="0">
              <a:solidFill>
                <a:srgbClr val="99FFCC"/>
              </a:solidFill>
            </a:endParaRPr>
          </a:p>
        </p:txBody>
      </p:sp>
      <p:sp>
        <p:nvSpPr>
          <p:cNvPr id="9" name="Rectangle 8"/>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7E4E6DF1-D5B6-4FF8-9EB7-FECF96BDB4C8}"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6147"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6148"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2D8D006E-00EA-4818-AC05-083AEFC1CBFA}" type="slidenum">
              <a:rPr lang="en-GB" sz="1400" smtClean="0">
                <a:latin typeface="Arial" panose="020B0604020202020204" pitchFamily="34" charset="0"/>
              </a:rPr>
              <a:t>5</a:t>
            </a:fld>
            <a:endParaRPr lang="en-GB" sz="1400" smtClean="0">
              <a:latin typeface="Arial" panose="020B0604020202020204" pitchFamily="34" charset="0"/>
            </a:endParaRPr>
          </a:p>
        </p:txBody>
      </p:sp>
      <p:sp>
        <p:nvSpPr>
          <p:cNvPr id="25602" name="Rectangle 1026"/>
          <p:cNvSpPr>
            <a:spLocks noGrp="1" noChangeArrowheads="1"/>
          </p:cNvSpPr>
          <p:nvPr>
            <p:ph type="title"/>
          </p:nvPr>
        </p:nvSpPr>
        <p:spPr>
          <a:xfrm>
            <a:off x="533400" y="304800"/>
            <a:ext cx="7772400" cy="2133600"/>
          </a:xfrm>
        </p:spPr>
        <p:txBody>
          <a:bodyPr/>
          <a:lstStyle/>
          <a:p>
            <a:pPr algn="l" eaLnBrk="1" hangingPunct="1"/>
            <a:r>
              <a:rPr lang="id-ID" sz="2800" b="1" dirty="0" smtClean="0">
                <a:solidFill>
                  <a:srgbClr val="99FFCC"/>
                </a:solidFill>
                <a:cs typeface="Times New Roman" panose="02020603050405020304" pitchFamily="18" charset="0"/>
              </a:rPr>
              <a:t>2. </a:t>
            </a:r>
            <a:r>
              <a:rPr lang="en-AU" sz="2800" b="1" dirty="0" smtClean="0">
                <a:solidFill>
                  <a:srgbClr val="99FFCC"/>
                </a:solidFill>
                <a:cs typeface="Times New Roman" panose="02020603050405020304" pitchFamily="18" charset="0"/>
              </a:rPr>
              <a:t>GERAKAN </a:t>
            </a:r>
            <a:r>
              <a:rPr lang="id-ID" sz="2800" b="1" dirty="0" smtClean="0">
                <a:solidFill>
                  <a:srgbClr val="99FFCC"/>
                </a:solidFill>
                <a:cs typeface="Times New Roman" panose="02020603050405020304" pitchFamily="18" charset="0"/>
              </a:rPr>
              <a:t> / </a:t>
            </a:r>
            <a:r>
              <a:rPr lang="en-AU" sz="2800" b="1" dirty="0" smtClean="0">
                <a:solidFill>
                  <a:srgbClr val="99FFCC"/>
                </a:solidFill>
                <a:cs typeface="Times New Roman" panose="02020603050405020304" pitchFamily="18" charset="0"/>
              </a:rPr>
              <a:t>VARIASI SIKLIS</a:t>
            </a:r>
            <a:r>
              <a:rPr lang="id-ID" sz="2800" b="1" dirty="0" smtClean="0">
                <a:solidFill>
                  <a:srgbClr val="99FFCC"/>
                </a:solidFill>
                <a:cs typeface="Times New Roman" panose="02020603050405020304" pitchFamily="18" charset="0"/>
              </a:rPr>
              <a:t> (C)</a:t>
            </a:r>
            <a:r>
              <a:rPr lang="en-AU" sz="2000" dirty="0" smtClean="0">
                <a:solidFill>
                  <a:srgbClr val="FFFF00"/>
                </a:solidFill>
                <a:cs typeface="Times New Roman" panose="02020603050405020304" pitchFamily="18" charset="0"/>
              </a:rPr>
              <a:t/>
            </a:r>
            <a:br>
              <a:rPr lang="en-AU" sz="2000" dirty="0" smtClean="0">
                <a:solidFill>
                  <a:srgbClr val="FFFF00"/>
                </a:solidFill>
                <a:cs typeface="Times New Roman" panose="02020603050405020304" pitchFamily="18" charset="0"/>
              </a:rPr>
            </a:br>
            <a:r>
              <a:rPr lang="en-AU" sz="2400" dirty="0" err="1" smtClean="0">
                <a:solidFill>
                  <a:srgbClr val="FFFF00"/>
                </a:solidFill>
                <a:cs typeface="Times New Roman" panose="02020603050405020304" pitchFamily="18" charset="0"/>
              </a:rPr>
              <a:t>Adalah</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gerakan</a:t>
            </a:r>
            <a:r>
              <a:rPr lang="en-AU" sz="2400" dirty="0" smtClean="0">
                <a:solidFill>
                  <a:srgbClr val="FFFF00"/>
                </a:solidFill>
                <a:cs typeface="Times New Roman" panose="02020603050405020304" pitchFamily="18" charset="0"/>
              </a:rPr>
              <a:t>/</a:t>
            </a:r>
            <a:r>
              <a:rPr lang="en-AU" sz="2400" dirty="0" err="1" smtClean="0">
                <a:solidFill>
                  <a:srgbClr val="FFFF00"/>
                </a:solidFill>
                <a:cs typeface="Times New Roman" panose="02020603050405020304" pitchFamily="18" charset="0"/>
              </a:rPr>
              <a:t>variasi</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jangka</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panjang</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disekitar</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garis</a:t>
            </a:r>
            <a:r>
              <a:rPr lang="en-AU" sz="2400" dirty="0" smtClean="0">
                <a:solidFill>
                  <a:srgbClr val="FFFF00"/>
                </a:solidFill>
                <a:cs typeface="Times New Roman" panose="02020603050405020304" pitchFamily="18" charset="0"/>
              </a:rPr>
              <a:t> trend (</a:t>
            </a:r>
            <a:r>
              <a:rPr lang="en-AU" sz="2400" dirty="0" err="1" smtClean="0">
                <a:solidFill>
                  <a:srgbClr val="FFFF00"/>
                </a:solidFill>
                <a:cs typeface="Times New Roman" panose="02020603050405020304" pitchFamily="18" charset="0"/>
              </a:rPr>
              <a:t>berlaku</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untuk</a:t>
            </a:r>
            <a:r>
              <a:rPr lang="en-AU" sz="2400" dirty="0" smtClean="0">
                <a:solidFill>
                  <a:srgbClr val="FFFF00"/>
                </a:solidFill>
                <a:cs typeface="Times New Roman" panose="02020603050405020304" pitchFamily="18" charset="0"/>
              </a:rPr>
              <a:t> data </a:t>
            </a:r>
            <a:r>
              <a:rPr lang="en-AU" sz="2400" dirty="0" err="1" smtClean="0">
                <a:solidFill>
                  <a:srgbClr val="FFFF00"/>
                </a:solidFill>
                <a:cs typeface="Times New Roman" panose="02020603050405020304" pitchFamily="18" charset="0"/>
              </a:rPr>
              <a:t>tahunan</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Gerakan</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Siklis</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ini</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bisa</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terulang</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setelah</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jangka</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waktu</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tertentu</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setelah</a:t>
            </a:r>
            <a:r>
              <a:rPr lang="en-AU" sz="2400" dirty="0" smtClean="0">
                <a:solidFill>
                  <a:srgbClr val="FFFF00"/>
                </a:solidFill>
                <a:cs typeface="Times New Roman" panose="02020603050405020304" pitchFamily="18" charset="0"/>
              </a:rPr>
              <a:t> 3-5 </a:t>
            </a:r>
            <a:r>
              <a:rPr lang="en-AU" sz="2400" dirty="0" err="1" smtClean="0">
                <a:solidFill>
                  <a:srgbClr val="FFFF00"/>
                </a:solidFill>
                <a:cs typeface="Times New Roman" panose="02020603050405020304" pitchFamily="18" charset="0"/>
              </a:rPr>
              <a:t>tahun</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bisa</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juga</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tidak</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terulang</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dalam</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jangka</a:t>
            </a:r>
            <a:r>
              <a:rPr lang="en-AU" sz="2400" dirty="0" smtClean="0">
                <a:solidFill>
                  <a:srgbClr val="FFFF00"/>
                </a:solidFill>
                <a:cs typeface="Times New Roman" panose="02020603050405020304" pitchFamily="18" charset="0"/>
              </a:rPr>
              <a:t> </a:t>
            </a:r>
            <a:r>
              <a:rPr lang="en-AU" sz="2400" dirty="0" err="1" smtClean="0">
                <a:solidFill>
                  <a:srgbClr val="FFFF00"/>
                </a:solidFill>
                <a:cs typeface="Times New Roman" panose="02020603050405020304" pitchFamily="18" charset="0"/>
              </a:rPr>
              <a:t>waktu</a:t>
            </a:r>
            <a:r>
              <a:rPr lang="en-AU" sz="2400" dirty="0" smtClean="0">
                <a:solidFill>
                  <a:srgbClr val="FFFF00"/>
                </a:solidFill>
                <a:cs typeface="Times New Roman" panose="02020603050405020304" pitchFamily="18" charset="0"/>
              </a:rPr>
              <a:t> yang </a:t>
            </a:r>
            <a:r>
              <a:rPr lang="en-AU" sz="2400" dirty="0" err="1" smtClean="0">
                <a:solidFill>
                  <a:srgbClr val="FFFF00"/>
                </a:solidFill>
                <a:cs typeface="Times New Roman" panose="02020603050405020304" pitchFamily="18" charset="0"/>
              </a:rPr>
              <a:t>sama</a:t>
            </a:r>
            <a:r>
              <a:rPr lang="en-AU" sz="2400" dirty="0" smtClean="0">
                <a:solidFill>
                  <a:srgbClr val="FFFF00"/>
                </a:solidFill>
                <a:cs typeface="Times New Roman" panose="02020603050405020304" pitchFamily="18" charset="0"/>
              </a:rPr>
              <a:t>.</a:t>
            </a:r>
            <a:endParaRPr lang="en-GB" sz="2400" dirty="0" smtClean="0">
              <a:solidFill>
                <a:srgbClr val="FFFF00"/>
              </a:solidFill>
              <a:cs typeface="Times New Roman" panose="02020603050405020304" pitchFamily="18" charset="0"/>
            </a:endParaRPr>
          </a:p>
        </p:txBody>
      </p:sp>
      <p:pic>
        <p:nvPicPr>
          <p:cNvPr id="25603" name="Picture 102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2819400"/>
            <a:ext cx="4267200" cy="2501900"/>
          </a:xfrm>
          <a:prstGeom prst="rect">
            <a:avLst/>
          </a:prstGeom>
          <a:solidFill>
            <a:srgbClr val="99FFCC"/>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2" name="Rectangle 1"/>
          <p:cNvSpPr/>
          <p:nvPr/>
        </p:nvSpPr>
        <p:spPr>
          <a:xfrm>
            <a:off x="457200" y="2462748"/>
            <a:ext cx="4114800" cy="3477875"/>
          </a:xfrm>
          <a:prstGeom prst="rect">
            <a:avLst/>
          </a:prstGeom>
        </p:spPr>
        <p:txBody>
          <a:bodyPr wrap="square">
            <a:spAutoFit/>
          </a:bodyPr>
          <a:lstStyle/>
          <a:p>
            <a:r>
              <a:rPr lang="id-ID" sz="2000" b="1" dirty="0">
                <a:solidFill>
                  <a:srgbClr val="FF0000"/>
                </a:solidFill>
              </a:rPr>
              <a:t>Variasi siklis</a:t>
            </a:r>
            <a:r>
              <a:rPr lang="id-ID" sz="2000" dirty="0"/>
              <a:t> muncul ketika data dipengaruhi oleh fluktuasi ekonomi jangka panjang, variasi siklis ini bisa terulang setelah jangka waktu tertentu. </a:t>
            </a:r>
            <a:r>
              <a:rPr lang="id-ID" sz="2000" dirty="0" smtClean="0"/>
              <a:t>Misal setiap </a:t>
            </a:r>
            <a:r>
              <a:rPr lang="id-ID" sz="2000" dirty="0"/>
              <a:t>10 atau 20 tahun sekali, bisa juga tidak terulang dalam jangka waktu yang sama.  </a:t>
            </a:r>
            <a:r>
              <a:rPr lang="id-ID" sz="2000" dirty="0" smtClean="0"/>
              <a:t>Ini </a:t>
            </a:r>
            <a:r>
              <a:rPr lang="id-ID" sz="2000" dirty="0"/>
              <a:t>yang membedakan antara variasi siklis dengan musiman. Gerakan siklis tiap komoditas mempunyai jarak waktu muncul dan sebab yang berbeda-beda,</a:t>
            </a:r>
          </a:p>
        </p:txBody>
      </p:sp>
      <p:sp>
        <p:nvSpPr>
          <p:cNvPr id="3" name="Rectangle 2"/>
          <p:cNvSpPr/>
          <p:nvPr/>
        </p:nvSpPr>
        <p:spPr>
          <a:xfrm>
            <a:off x="457200" y="5786735"/>
            <a:ext cx="8328074" cy="400110"/>
          </a:xfrm>
          <a:prstGeom prst="rect">
            <a:avLst/>
          </a:prstGeom>
        </p:spPr>
        <p:txBody>
          <a:bodyPr wrap="square">
            <a:spAutoFit/>
          </a:bodyPr>
          <a:lstStyle/>
          <a:p>
            <a:r>
              <a:rPr lang="id-ID" sz="2000" dirty="0" smtClean="0"/>
              <a:t>Industri </a:t>
            </a:r>
            <a:r>
              <a:rPr lang="id-ID" sz="2000" dirty="0"/>
              <a:t>mobil dan pakaian gerakan siklisnya lebih pendek </a:t>
            </a:r>
            <a:r>
              <a:rPr lang="id-ID" sz="2000" dirty="0" smtClean="0"/>
              <a:t>lagi.</a:t>
            </a:r>
            <a:endParaRPr lang="id-ID"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strips(downLeft)">
                                      <p:cBhvr>
                                        <p:cTn id="7" dur="500"/>
                                        <p:tgtEl>
                                          <p:spTgt spid="2560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25603"/>
                                        </p:tgtEl>
                                        <p:attrNameLst>
                                          <p:attrName>style.visibility</p:attrName>
                                        </p:attrNameLst>
                                      </p:cBhvr>
                                      <p:to>
                                        <p:strVal val="visible"/>
                                      </p:to>
                                    </p:set>
                                    <p:animEffect transition="in" filter="strips(downLeft)">
                                      <p:cBhvr>
                                        <p:cTn id="12" dur="500"/>
                                        <p:tgtEl>
                                          <p:spTgt spid="25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BB9D396-99E0-48BB-B2EA-253AF1AA9138}"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7171"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7172"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BF8FB1F-E7EC-4F4E-8389-326546B03B0A}" type="slidenum">
              <a:rPr lang="en-GB" sz="1400" smtClean="0">
                <a:latin typeface="Arial" panose="020B0604020202020204" pitchFamily="34" charset="0"/>
              </a:rPr>
              <a:t>6</a:t>
            </a:fld>
            <a:endParaRPr lang="en-GB" sz="1400" smtClean="0">
              <a:latin typeface="Arial" panose="020B0604020202020204" pitchFamily="34" charset="0"/>
            </a:endParaRPr>
          </a:p>
        </p:txBody>
      </p:sp>
      <p:sp>
        <p:nvSpPr>
          <p:cNvPr id="7173" name="Rectangle 2"/>
          <p:cNvSpPr>
            <a:spLocks noGrp="1" noChangeArrowheads="1"/>
          </p:cNvSpPr>
          <p:nvPr>
            <p:ph type="title"/>
          </p:nvPr>
        </p:nvSpPr>
        <p:spPr>
          <a:xfrm>
            <a:off x="685800" y="533400"/>
            <a:ext cx="7772400" cy="304800"/>
          </a:xfrm>
        </p:spPr>
        <p:txBody>
          <a:bodyPr/>
          <a:lstStyle/>
          <a:p>
            <a:pPr algn="l" eaLnBrk="1" hangingPunct="1"/>
            <a:r>
              <a:rPr lang="id-ID" sz="2800" b="1" dirty="0" smtClean="0">
                <a:solidFill>
                  <a:srgbClr val="99FFCC"/>
                </a:solidFill>
                <a:cs typeface="Times New Roman" panose="02020603050405020304" pitchFamily="18" charset="0"/>
              </a:rPr>
              <a:t>3. </a:t>
            </a:r>
            <a:r>
              <a:rPr lang="en-AU" sz="2800" b="1" dirty="0" smtClean="0">
                <a:solidFill>
                  <a:srgbClr val="99FFCC"/>
                </a:solidFill>
                <a:cs typeface="Times New Roman" panose="02020603050405020304" pitchFamily="18" charset="0"/>
              </a:rPr>
              <a:t>GERAKAN </a:t>
            </a:r>
            <a:r>
              <a:rPr lang="id-ID" sz="2800" b="1" dirty="0" smtClean="0">
                <a:solidFill>
                  <a:srgbClr val="99FFCC"/>
                </a:solidFill>
                <a:cs typeface="Times New Roman" panose="02020603050405020304" pitchFamily="18" charset="0"/>
              </a:rPr>
              <a:t> / </a:t>
            </a:r>
            <a:r>
              <a:rPr lang="en-AU" sz="2800" b="1" dirty="0" smtClean="0">
                <a:solidFill>
                  <a:srgbClr val="99FFCC"/>
                </a:solidFill>
                <a:cs typeface="Times New Roman" panose="02020603050405020304" pitchFamily="18" charset="0"/>
              </a:rPr>
              <a:t>VARIAS</a:t>
            </a:r>
            <a:r>
              <a:rPr lang="id-ID" sz="2800" b="1" dirty="0" smtClean="0">
                <a:solidFill>
                  <a:srgbClr val="99FFCC"/>
                </a:solidFill>
                <a:cs typeface="Times New Roman" panose="02020603050405020304" pitchFamily="18" charset="0"/>
              </a:rPr>
              <a:t> </a:t>
            </a:r>
            <a:r>
              <a:rPr lang="en-AU" sz="2800" b="1" dirty="0" smtClean="0">
                <a:solidFill>
                  <a:srgbClr val="99FFCC"/>
                </a:solidFill>
                <a:cs typeface="Times New Roman" panose="02020603050405020304" pitchFamily="18" charset="0"/>
              </a:rPr>
              <a:t>MUSIMAN</a:t>
            </a:r>
            <a:r>
              <a:rPr lang="id-ID" sz="2800" b="1" dirty="0" smtClean="0">
                <a:solidFill>
                  <a:srgbClr val="99FFCC"/>
                </a:solidFill>
                <a:cs typeface="Times New Roman" panose="02020603050405020304" pitchFamily="18" charset="0"/>
              </a:rPr>
              <a:t> (S)</a:t>
            </a:r>
            <a:endParaRPr lang="en-GB" sz="2800" dirty="0" smtClean="0">
              <a:solidFill>
                <a:srgbClr val="FFFF00"/>
              </a:solidFill>
            </a:endParaRPr>
          </a:p>
        </p:txBody>
      </p:sp>
      <p:sp>
        <p:nvSpPr>
          <p:cNvPr id="7174" name="Text Box 3"/>
          <p:cNvSpPr txBox="1">
            <a:spLocks noChangeArrowheads="1"/>
          </p:cNvSpPr>
          <p:nvPr/>
        </p:nvSpPr>
        <p:spPr bwMode="auto">
          <a:xfrm>
            <a:off x="517525" y="914400"/>
            <a:ext cx="7940675" cy="2354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Aft>
                <a:spcPts val="600"/>
              </a:spcAft>
            </a:pPr>
            <a:r>
              <a:rPr lang="en-AU" dirty="0" err="1">
                <a:cs typeface="Times New Roman" panose="02020603050405020304" pitchFamily="18" charset="0"/>
              </a:rPr>
              <a:t>Adalah</a:t>
            </a:r>
            <a:r>
              <a:rPr lang="en-AU" dirty="0">
                <a:cs typeface="Times New Roman" panose="02020603050405020304" pitchFamily="18" charset="0"/>
              </a:rPr>
              <a:t> </a:t>
            </a:r>
            <a:r>
              <a:rPr lang="en-AU" dirty="0" err="1">
                <a:cs typeface="Times New Roman" panose="02020603050405020304" pitchFamily="18" charset="0"/>
              </a:rPr>
              <a:t>gerakan</a:t>
            </a:r>
            <a:r>
              <a:rPr lang="en-AU" dirty="0">
                <a:cs typeface="Times New Roman" panose="02020603050405020304" pitchFamily="18" charset="0"/>
              </a:rPr>
              <a:t> yang </a:t>
            </a:r>
            <a:r>
              <a:rPr lang="en-AU" dirty="0" err="1" smtClean="0">
                <a:cs typeface="Times New Roman" panose="02020603050405020304" pitchFamily="18" charset="0"/>
              </a:rPr>
              <a:t>mempunyai</a:t>
            </a:r>
            <a:r>
              <a:rPr lang="en-AU" dirty="0" smtClean="0">
                <a:cs typeface="Times New Roman" panose="02020603050405020304" pitchFamily="18" charset="0"/>
              </a:rPr>
              <a:t> </a:t>
            </a:r>
            <a:r>
              <a:rPr lang="en-AU" dirty="0" err="1" smtClean="0">
                <a:cs typeface="Times New Roman" panose="02020603050405020304" pitchFamily="18" charset="0"/>
              </a:rPr>
              <a:t>pola</a:t>
            </a:r>
            <a:r>
              <a:rPr lang="en-AU" dirty="0" smtClean="0">
                <a:cs typeface="Times New Roman" panose="02020603050405020304" pitchFamily="18" charset="0"/>
              </a:rPr>
              <a:t> </a:t>
            </a:r>
            <a:r>
              <a:rPr lang="en-AU" dirty="0" err="1">
                <a:cs typeface="Times New Roman" panose="02020603050405020304" pitchFamily="18" charset="0"/>
              </a:rPr>
              <a:t>tetap</a:t>
            </a:r>
            <a:r>
              <a:rPr lang="en-AU" dirty="0">
                <a:cs typeface="Times New Roman" panose="02020603050405020304" pitchFamily="18" charset="0"/>
              </a:rPr>
              <a:t> </a:t>
            </a:r>
            <a:r>
              <a:rPr lang="en-AU" dirty="0" err="1">
                <a:cs typeface="Times New Roman" panose="02020603050405020304" pitchFamily="18" charset="0"/>
              </a:rPr>
              <a:t>dari</a:t>
            </a:r>
            <a:r>
              <a:rPr lang="en-AU" dirty="0">
                <a:cs typeface="Times New Roman" panose="02020603050405020304" pitchFamily="18" charset="0"/>
              </a:rPr>
              <a:t> </a:t>
            </a:r>
            <a:r>
              <a:rPr lang="en-AU" dirty="0" err="1">
                <a:cs typeface="Times New Roman" panose="02020603050405020304" pitchFamily="18" charset="0"/>
              </a:rPr>
              <a:t>waktu</a:t>
            </a:r>
            <a:r>
              <a:rPr lang="en-AU" dirty="0">
                <a:cs typeface="Times New Roman" panose="02020603050405020304" pitchFamily="18" charset="0"/>
              </a:rPr>
              <a:t> </a:t>
            </a:r>
            <a:r>
              <a:rPr lang="en-AU" dirty="0" err="1">
                <a:cs typeface="Times New Roman" panose="02020603050405020304" pitchFamily="18" charset="0"/>
              </a:rPr>
              <a:t>ke</a:t>
            </a:r>
            <a:r>
              <a:rPr lang="en-AU" dirty="0">
                <a:cs typeface="Times New Roman" panose="02020603050405020304" pitchFamily="18" charset="0"/>
              </a:rPr>
              <a:t> </a:t>
            </a:r>
            <a:r>
              <a:rPr lang="en-AU" dirty="0" err="1">
                <a:cs typeface="Times New Roman" panose="02020603050405020304" pitchFamily="18" charset="0"/>
              </a:rPr>
              <a:t>waktu</a:t>
            </a:r>
            <a:r>
              <a:rPr lang="en-AU" dirty="0">
                <a:cs typeface="Times New Roman" panose="02020603050405020304" pitchFamily="18" charset="0"/>
              </a:rPr>
              <a:t>. </a:t>
            </a:r>
            <a:r>
              <a:rPr lang="en-AU" dirty="0" err="1">
                <a:cs typeface="Times New Roman" panose="02020603050405020304" pitchFamily="18" charset="0"/>
              </a:rPr>
              <a:t>Biasanya</a:t>
            </a:r>
            <a:r>
              <a:rPr lang="en-AU" dirty="0">
                <a:cs typeface="Times New Roman" panose="02020603050405020304" pitchFamily="18" charset="0"/>
              </a:rPr>
              <a:t> </a:t>
            </a:r>
            <a:r>
              <a:rPr lang="en-AU" dirty="0" err="1">
                <a:cs typeface="Times New Roman" panose="02020603050405020304" pitchFamily="18" charset="0"/>
              </a:rPr>
              <a:t>gerakan</a:t>
            </a:r>
            <a:r>
              <a:rPr lang="en-AU" dirty="0">
                <a:cs typeface="Times New Roman" panose="02020603050405020304" pitchFamily="18" charset="0"/>
              </a:rPr>
              <a:t> </a:t>
            </a:r>
            <a:r>
              <a:rPr lang="en-AU" dirty="0" err="1" smtClean="0">
                <a:cs typeface="Times New Roman" panose="02020603050405020304" pitchFamily="18" charset="0"/>
              </a:rPr>
              <a:t>musiman</a:t>
            </a:r>
            <a:r>
              <a:rPr lang="en-AU" dirty="0" smtClean="0">
                <a:cs typeface="Times New Roman" panose="02020603050405020304" pitchFamily="18" charset="0"/>
              </a:rPr>
              <a:t> </a:t>
            </a:r>
            <a:r>
              <a:rPr lang="en-AU" dirty="0" err="1">
                <a:cs typeface="Times New Roman" panose="02020603050405020304" pitchFamily="18" charset="0"/>
              </a:rPr>
              <a:t>terjadi</a:t>
            </a:r>
            <a:r>
              <a:rPr lang="en-AU" dirty="0">
                <a:cs typeface="Times New Roman" panose="02020603050405020304" pitchFamily="18" charset="0"/>
              </a:rPr>
              <a:t> </a:t>
            </a:r>
            <a:r>
              <a:rPr lang="en-AU" dirty="0" err="1">
                <a:cs typeface="Times New Roman" panose="02020603050405020304" pitchFamily="18" charset="0"/>
              </a:rPr>
              <a:t>pada</a:t>
            </a:r>
            <a:r>
              <a:rPr lang="en-AU" dirty="0">
                <a:cs typeface="Times New Roman" panose="02020603050405020304" pitchFamily="18" charset="0"/>
              </a:rPr>
              <a:t> data </a:t>
            </a:r>
            <a:r>
              <a:rPr lang="en-AU" dirty="0" err="1">
                <a:cs typeface="Times New Roman" panose="02020603050405020304" pitchFamily="18" charset="0"/>
              </a:rPr>
              <a:t>bulanan</a:t>
            </a:r>
            <a:r>
              <a:rPr lang="en-AU" dirty="0">
                <a:cs typeface="Times New Roman" panose="02020603050405020304" pitchFamily="18" charset="0"/>
              </a:rPr>
              <a:t> yang </a:t>
            </a:r>
            <a:r>
              <a:rPr lang="en-AU" dirty="0" err="1">
                <a:cs typeface="Times New Roman" panose="02020603050405020304" pitchFamily="18" charset="0"/>
              </a:rPr>
              <a:t>dikumpulkan</a:t>
            </a:r>
            <a:r>
              <a:rPr lang="en-AU" dirty="0">
                <a:cs typeface="Times New Roman" panose="02020603050405020304" pitchFamily="18" charset="0"/>
              </a:rPr>
              <a:t> </a:t>
            </a:r>
            <a:r>
              <a:rPr lang="en-AU" dirty="0" err="1">
                <a:cs typeface="Times New Roman" panose="02020603050405020304" pitchFamily="18" charset="0"/>
              </a:rPr>
              <a:t>dari</a:t>
            </a:r>
            <a:r>
              <a:rPr lang="en-AU" dirty="0">
                <a:cs typeface="Times New Roman" panose="02020603050405020304" pitchFamily="18" charset="0"/>
              </a:rPr>
              <a:t> </a:t>
            </a:r>
            <a:r>
              <a:rPr lang="en-AU" dirty="0" err="1">
                <a:cs typeface="Times New Roman" panose="02020603050405020304" pitchFamily="18" charset="0"/>
              </a:rPr>
              <a:t>tahun</a:t>
            </a:r>
            <a:r>
              <a:rPr lang="en-AU" dirty="0">
                <a:cs typeface="Times New Roman" panose="02020603050405020304" pitchFamily="18" charset="0"/>
              </a:rPr>
              <a:t> </a:t>
            </a:r>
            <a:r>
              <a:rPr lang="en-AU" dirty="0" err="1">
                <a:cs typeface="Times New Roman" panose="02020603050405020304" pitchFamily="18" charset="0"/>
              </a:rPr>
              <a:t>ke</a:t>
            </a:r>
            <a:r>
              <a:rPr lang="en-AU" dirty="0">
                <a:cs typeface="Times New Roman" panose="02020603050405020304" pitchFamily="18" charset="0"/>
              </a:rPr>
              <a:t> </a:t>
            </a:r>
            <a:r>
              <a:rPr lang="en-AU" dirty="0" err="1">
                <a:cs typeface="Times New Roman" panose="02020603050405020304" pitchFamily="18" charset="0"/>
              </a:rPr>
              <a:t>tahun</a:t>
            </a:r>
            <a:r>
              <a:rPr lang="en-AU" dirty="0">
                <a:cs typeface="Times New Roman" panose="02020603050405020304" pitchFamily="18" charset="0"/>
              </a:rPr>
              <a:t>, </a:t>
            </a:r>
            <a:r>
              <a:rPr lang="en-AU" dirty="0" err="1">
                <a:cs typeface="Times New Roman" panose="02020603050405020304" pitchFamily="18" charset="0"/>
              </a:rPr>
              <a:t>tetapi</a:t>
            </a:r>
            <a:r>
              <a:rPr lang="en-AU" dirty="0">
                <a:cs typeface="Times New Roman" panose="02020603050405020304" pitchFamily="18" charset="0"/>
              </a:rPr>
              <a:t> </a:t>
            </a:r>
            <a:r>
              <a:rPr lang="en-AU" dirty="0" err="1">
                <a:cs typeface="Times New Roman" panose="02020603050405020304" pitchFamily="18" charset="0"/>
              </a:rPr>
              <a:t>juga</a:t>
            </a:r>
            <a:r>
              <a:rPr lang="en-AU" dirty="0">
                <a:cs typeface="Times New Roman" panose="02020603050405020304" pitchFamily="18" charset="0"/>
              </a:rPr>
              <a:t> </a:t>
            </a:r>
            <a:r>
              <a:rPr lang="en-AU" dirty="0" err="1">
                <a:cs typeface="Times New Roman" panose="02020603050405020304" pitchFamily="18" charset="0"/>
              </a:rPr>
              <a:t>berlaku</a:t>
            </a:r>
            <a:r>
              <a:rPr lang="en-AU" dirty="0">
                <a:cs typeface="Times New Roman" panose="02020603050405020304" pitchFamily="18" charset="0"/>
              </a:rPr>
              <a:t> </a:t>
            </a:r>
            <a:r>
              <a:rPr lang="en-AU" dirty="0" err="1">
                <a:cs typeface="Times New Roman" panose="02020603050405020304" pitchFamily="18" charset="0"/>
              </a:rPr>
              <a:t>bagi</a:t>
            </a:r>
            <a:r>
              <a:rPr lang="en-AU" dirty="0">
                <a:cs typeface="Times New Roman" panose="02020603050405020304" pitchFamily="18" charset="0"/>
              </a:rPr>
              <a:t> data </a:t>
            </a:r>
            <a:r>
              <a:rPr lang="en-AU" dirty="0" err="1">
                <a:cs typeface="Times New Roman" panose="02020603050405020304" pitchFamily="18" charset="0"/>
              </a:rPr>
              <a:t>harian</a:t>
            </a:r>
            <a:r>
              <a:rPr lang="en-AU" dirty="0">
                <a:cs typeface="Times New Roman" panose="02020603050405020304" pitchFamily="18" charset="0"/>
              </a:rPr>
              <a:t>, </a:t>
            </a:r>
            <a:r>
              <a:rPr lang="en-AU" dirty="0" err="1">
                <a:cs typeface="Times New Roman" panose="02020603050405020304" pitchFamily="18" charset="0"/>
              </a:rPr>
              <a:t>mingguan</a:t>
            </a:r>
            <a:r>
              <a:rPr lang="en-AU" dirty="0">
                <a:cs typeface="Times New Roman" panose="02020603050405020304" pitchFamily="18" charset="0"/>
              </a:rPr>
              <a:t> </a:t>
            </a:r>
            <a:r>
              <a:rPr lang="en-AU" dirty="0" err="1">
                <a:cs typeface="Times New Roman" panose="02020603050405020304" pitchFamily="18" charset="0"/>
              </a:rPr>
              <a:t>atau</a:t>
            </a:r>
            <a:r>
              <a:rPr lang="en-AU" dirty="0">
                <a:cs typeface="Times New Roman" panose="02020603050405020304" pitchFamily="18" charset="0"/>
              </a:rPr>
              <a:t> </a:t>
            </a:r>
            <a:r>
              <a:rPr lang="en-AU" dirty="0" err="1">
                <a:cs typeface="Times New Roman" panose="02020603050405020304" pitchFamily="18" charset="0"/>
              </a:rPr>
              <a:t>satuan</a:t>
            </a:r>
            <a:r>
              <a:rPr lang="en-AU" dirty="0">
                <a:cs typeface="Times New Roman" panose="02020603050405020304" pitchFamily="18" charset="0"/>
              </a:rPr>
              <a:t> </a:t>
            </a:r>
            <a:r>
              <a:rPr lang="en-AU" dirty="0" err="1">
                <a:cs typeface="Times New Roman" panose="02020603050405020304" pitchFamily="18" charset="0"/>
              </a:rPr>
              <a:t>waktu</a:t>
            </a:r>
            <a:r>
              <a:rPr lang="en-AU" dirty="0">
                <a:cs typeface="Times New Roman" panose="02020603050405020304" pitchFamily="18" charset="0"/>
              </a:rPr>
              <a:t> yang </a:t>
            </a:r>
            <a:r>
              <a:rPr lang="en-AU" dirty="0" err="1">
                <a:cs typeface="Times New Roman" panose="02020603050405020304" pitchFamily="18" charset="0"/>
              </a:rPr>
              <a:t>lebih</a:t>
            </a:r>
            <a:r>
              <a:rPr lang="en-AU" dirty="0">
                <a:cs typeface="Times New Roman" panose="02020603050405020304" pitchFamily="18" charset="0"/>
              </a:rPr>
              <a:t> </a:t>
            </a:r>
            <a:r>
              <a:rPr lang="en-AU" dirty="0" err="1">
                <a:cs typeface="Times New Roman" panose="02020603050405020304" pitchFamily="18" charset="0"/>
              </a:rPr>
              <a:t>kecil</a:t>
            </a:r>
            <a:r>
              <a:rPr lang="en-AU" dirty="0" smtClean="0">
                <a:cs typeface="Times New Roman" panose="02020603050405020304" pitchFamily="18" charset="0"/>
              </a:rPr>
              <a:t>.</a:t>
            </a:r>
            <a:endParaRPr lang="id-ID" dirty="0" smtClean="0">
              <a:cs typeface="Times New Roman" panose="02020603050405020304" pitchFamily="18" charset="0"/>
            </a:endParaRPr>
          </a:p>
          <a:p>
            <a:pPr eaLnBrk="1" hangingPunct="1"/>
            <a:r>
              <a:rPr lang="id-ID" dirty="0" smtClean="0">
                <a:solidFill>
                  <a:srgbClr val="00B0F0"/>
                </a:solidFill>
                <a:cs typeface="Times New Roman" panose="02020603050405020304" pitchFamily="18" charset="0"/>
              </a:rPr>
              <a:t>Contoh :</a:t>
            </a:r>
            <a:r>
              <a:rPr lang="id-ID" dirty="0" smtClean="0">
                <a:cs typeface="Times New Roman" panose="02020603050405020304" pitchFamily="18" charset="0"/>
              </a:rPr>
              <a:t> </a:t>
            </a:r>
            <a:r>
              <a:rPr lang="id-ID" sz="2200" dirty="0" smtClean="0">
                <a:cs typeface="Times New Roman" panose="02020603050405020304" pitchFamily="18" charset="0"/>
              </a:rPr>
              <a:t>Variasi Musim Produk Pertanian, Variasi Inflasi Bulanan, Variasi Harga Saham Harian</a:t>
            </a:r>
            <a:endParaRPr lang="en-GB" sz="2200" dirty="0"/>
          </a:p>
        </p:txBody>
      </p:sp>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pic>
        <p:nvPicPr>
          <p:cNvPr id="7176"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402622"/>
            <a:ext cx="3657600" cy="2540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7"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8715" y="3402622"/>
            <a:ext cx="4055685" cy="2540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DBB9D396-99E0-48BB-B2EA-253AF1AA9138}"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7171"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7172"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CBF8FB1F-E7EC-4F4E-8389-326546B03B0A}" type="slidenum">
              <a:rPr lang="en-GB" sz="1400" smtClean="0">
                <a:latin typeface="Arial" panose="020B0604020202020204" pitchFamily="34" charset="0"/>
              </a:rPr>
              <a:t>7</a:t>
            </a:fld>
            <a:endParaRPr lang="en-GB" sz="1400" smtClean="0">
              <a:latin typeface="Arial" panose="020B0604020202020204" pitchFamily="34" charset="0"/>
            </a:endParaRPr>
          </a:p>
        </p:txBody>
      </p:sp>
      <p:sp>
        <p:nvSpPr>
          <p:cNvPr id="7175" name="Text Box 4"/>
          <p:cNvSpPr txBox="1">
            <a:spLocks noChangeArrowheads="1"/>
          </p:cNvSpPr>
          <p:nvPr/>
        </p:nvSpPr>
        <p:spPr bwMode="auto">
          <a:xfrm>
            <a:off x="457200" y="552271"/>
            <a:ext cx="8305800" cy="1277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Aft>
                <a:spcPts val="600"/>
              </a:spcAft>
            </a:pPr>
            <a:r>
              <a:rPr lang="id-ID" b="1" dirty="0" smtClean="0">
                <a:solidFill>
                  <a:srgbClr val="99FFCC"/>
                </a:solidFill>
                <a:cs typeface="Times New Roman" panose="02020603050405020304" pitchFamily="18" charset="0"/>
              </a:rPr>
              <a:t>4. </a:t>
            </a:r>
            <a:r>
              <a:rPr lang="en-AU" b="1" dirty="0" smtClean="0">
                <a:solidFill>
                  <a:srgbClr val="99FFCC"/>
                </a:solidFill>
                <a:cs typeface="Times New Roman" panose="02020603050405020304" pitchFamily="18" charset="0"/>
              </a:rPr>
              <a:t>GERAKAN </a:t>
            </a:r>
            <a:r>
              <a:rPr lang="id-ID" b="1" dirty="0" smtClean="0">
                <a:solidFill>
                  <a:srgbClr val="99FFCC"/>
                </a:solidFill>
                <a:cs typeface="Times New Roman" panose="02020603050405020304" pitchFamily="18" charset="0"/>
              </a:rPr>
              <a:t> / </a:t>
            </a:r>
            <a:r>
              <a:rPr lang="en-AU" b="1" dirty="0" smtClean="0">
                <a:solidFill>
                  <a:srgbClr val="99FFCC"/>
                </a:solidFill>
                <a:cs typeface="Times New Roman" panose="02020603050405020304" pitchFamily="18" charset="0"/>
              </a:rPr>
              <a:t>VARIAS</a:t>
            </a:r>
            <a:r>
              <a:rPr lang="id-ID" b="1" dirty="0" smtClean="0">
                <a:solidFill>
                  <a:srgbClr val="99FFCC"/>
                </a:solidFill>
                <a:cs typeface="Times New Roman" panose="02020603050405020304" pitchFamily="18" charset="0"/>
              </a:rPr>
              <a:t>I  RANDOM (</a:t>
            </a:r>
            <a:r>
              <a:rPr lang="en-AU" b="1" dirty="0" smtClean="0">
                <a:solidFill>
                  <a:srgbClr val="99FFCC"/>
                </a:solidFill>
                <a:cs typeface="Times New Roman" panose="02020603050405020304" pitchFamily="18" charset="0"/>
              </a:rPr>
              <a:t>TIDAK TERATUR</a:t>
            </a:r>
            <a:r>
              <a:rPr lang="id-ID" b="1" dirty="0" smtClean="0">
                <a:solidFill>
                  <a:srgbClr val="99FFCC"/>
                </a:solidFill>
                <a:cs typeface="Times New Roman" panose="02020603050405020304" pitchFamily="18" charset="0"/>
              </a:rPr>
              <a:t>) </a:t>
            </a:r>
            <a:endParaRPr lang="en-AU" dirty="0">
              <a:solidFill>
                <a:srgbClr val="FFFF00"/>
              </a:solidFill>
              <a:cs typeface="Times New Roman" panose="02020603050405020304" pitchFamily="18" charset="0"/>
            </a:endParaRPr>
          </a:p>
          <a:p>
            <a:pPr eaLnBrk="1" hangingPunct="1"/>
            <a:r>
              <a:rPr lang="en-AU" dirty="0" err="1">
                <a:cs typeface="Times New Roman" panose="02020603050405020304" pitchFamily="18" charset="0"/>
              </a:rPr>
              <a:t>Adalah</a:t>
            </a:r>
            <a:r>
              <a:rPr lang="en-AU" dirty="0">
                <a:cs typeface="Times New Roman" panose="02020603050405020304" pitchFamily="18" charset="0"/>
              </a:rPr>
              <a:t> </a:t>
            </a:r>
            <a:r>
              <a:rPr lang="en-AU" dirty="0" err="1">
                <a:cs typeface="Times New Roman" panose="02020603050405020304" pitchFamily="18" charset="0"/>
              </a:rPr>
              <a:t>gerakan</a:t>
            </a:r>
            <a:r>
              <a:rPr lang="en-AU" dirty="0">
                <a:cs typeface="Times New Roman" panose="02020603050405020304" pitchFamily="18" charset="0"/>
              </a:rPr>
              <a:t>/</a:t>
            </a:r>
            <a:r>
              <a:rPr lang="en-AU" dirty="0" err="1">
                <a:cs typeface="Times New Roman" panose="02020603050405020304" pitchFamily="18" charset="0"/>
              </a:rPr>
              <a:t>variasi</a:t>
            </a:r>
            <a:r>
              <a:rPr lang="en-AU" dirty="0">
                <a:cs typeface="Times New Roman" panose="02020603050405020304" pitchFamily="18" charset="0"/>
              </a:rPr>
              <a:t> </a:t>
            </a:r>
            <a:r>
              <a:rPr lang="en-AU" dirty="0" smtClean="0">
                <a:cs typeface="Times New Roman" panose="02020603050405020304" pitchFamily="18" charset="0"/>
              </a:rPr>
              <a:t>yang</a:t>
            </a:r>
            <a:r>
              <a:rPr lang="id-ID" dirty="0" smtClean="0">
                <a:cs typeface="Times New Roman" panose="02020603050405020304" pitchFamily="18" charset="0"/>
              </a:rPr>
              <a:t> </a:t>
            </a:r>
            <a:r>
              <a:rPr lang="id-ID" i="1" dirty="0" smtClean="0"/>
              <a:t>irregular </a:t>
            </a:r>
            <a:r>
              <a:rPr lang="id-ID" dirty="0" smtClean="0"/>
              <a:t>atau</a:t>
            </a:r>
            <a:r>
              <a:rPr lang="en-AU" dirty="0" smtClean="0">
                <a:cs typeface="Times New Roman" panose="02020603050405020304" pitchFamily="18" charset="0"/>
              </a:rPr>
              <a:t> </a:t>
            </a:r>
            <a:r>
              <a:rPr lang="en-AU" dirty="0" err="1">
                <a:cs typeface="Times New Roman" panose="02020603050405020304" pitchFamily="18" charset="0"/>
              </a:rPr>
              <a:t>sporadis</a:t>
            </a:r>
            <a:r>
              <a:rPr lang="en-AU" dirty="0">
                <a:cs typeface="Times New Roman" panose="02020603050405020304" pitchFamily="18" charset="0"/>
              </a:rPr>
              <a:t> </a:t>
            </a:r>
            <a:r>
              <a:rPr lang="en-AU" dirty="0" err="1">
                <a:cs typeface="Times New Roman" panose="02020603050405020304" pitchFamily="18" charset="0"/>
              </a:rPr>
              <a:t>sifatnya</a:t>
            </a:r>
            <a:r>
              <a:rPr lang="en-AU" dirty="0">
                <a:cs typeface="Times New Roman" panose="02020603050405020304" pitchFamily="18" charset="0"/>
              </a:rPr>
              <a:t>, </a:t>
            </a:r>
            <a:r>
              <a:rPr lang="id-ID" dirty="0" smtClean="0"/>
              <a:t>Variasi ini pada kenyataannya sulit diprediksi. </a:t>
            </a:r>
          </a:p>
        </p:txBody>
      </p:sp>
      <p:sp>
        <p:nvSpPr>
          <p:cNvPr id="8" name="Rectangle 7"/>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pic>
        <p:nvPicPr>
          <p:cNvPr id="532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2999" y="3200400"/>
            <a:ext cx="3846993" cy="3004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57200" y="1905000"/>
            <a:ext cx="4572000" cy="3046988"/>
          </a:xfrm>
          <a:prstGeom prst="rect">
            <a:avLst/>
          </a:prstGeom>
        </p:spPr>
        <p:txBody>
          <a:bodyPr>
            <a:spAutoFit/>
          </a:bodyPr>
          <a:lstStyle/>
          <a:p>
            <a:pPr eaLnBrk="1" hangingPunct="1"/>
            <a:r>
              <a:rPr lang="id-ID" dirty="0" smtClean="0">
                <a:solidFill>
                  <a:srgbClr val="FFC000"/>
                </a:solidFill>
              </a:rPr>
              <a:t>Contoh </a:t>
            </a:r>
            <a:r>
              <a:rPr lang="id-ID" dirty="0" smtClean="0"/>
              <a:t>variasi ini dalam data </a:t>
            </a:r>
            <a:r>
              <a:rPr lang="id-ID" i="1" dirty="0" smtClean="0"/>
              <a:t>time series</a:t>
            </a:r>
            <a:r>
              <a:rPr lang="id-ID" dirty="0" smtClean="0"/>
              <a:t> karena adanya perang, bencana alam dan sebab-sebab unik lainnya yang sulit diduga.</a:t>
            </a:r>
          </a:p>
          <a:p>
            <a:pPr eaLnBrk="1" hangingPunct="1"/>
            <a:r>
              <a:rPr lang="en-AU" dirty="0" err="1" smtClean="0">
                <a:cs typeface="Times New Roman" panose="02020603050405020304" pitchFamily="18" charset="0"/>
              </a:rPr>
              <a:t>misalnya</a:t>
            </a:r>
            <a:r>
              <a:rPr lang="en-AU" dirty="0" smtClean="0">
                <a:cs typeface="Times New Roman" panose="02020603050405020304" pitchFamily="18" charset="0"/>
              </a:rPr>
              <a:t> </a:t>
            </a:r>
            <a:r>
              <a:rPr lang="en-AU" dirty="0" err="1" smtClean="0">
                <a:cs typeface="Times New Roman" panose="02020603050405020304" pitchFamily="18" charset="0"/>
              </a:rPr>
              <a:t>naik</a:t>
            </a:r>
            <a:r>
              <a:rPr lang="en-AU" dirty="0" smtClean="0">
                <a:cs typeface="Times New Roman" panose="02020603050405020304" pitchFamily="18" charset="0"/>
              </a:rPr>
              <a:t>/</a:t>
            </a:r>
            <a:r>
              <a:rPr lang="en-AU" dirty="0" err="1" smtClean="0">
                <a:cs typeface="Times New Roman" panose="02020603050405020304" pitchFamily="18" charset="0"/>
              </a:rPr>
              <a:t>turunnya</a:t>
            </a:r>
            <a:r>
              <a:rPr lang="en-AU" dirty="0" smtClean="0">
                <a:cs typeface="Times New Roman" panose="02020603050405020304" pitchFamily="18" charset="0"/>
              </a:rPr>
              <a:t> </a:t>
            </a:r>
            <a:r>
              <a:rPr lang="en-AU" dirty="0" err="1" smtClean="0">
                <a:cs typeface="Times New Roman" panose="02020603050405020304" pitchFamily="18" charset="0"/>
              </a:rPr>
              <a:t>produksi</a:t>
            </a:r>
            <a:r>
              <a:rPr lang="en-AU" dirty="0" smtClean="0">
                <a:cs typeface="Times New Roman" panose="02020603050405020304" pitchFamily="18" charset="0"/>
              </a:rPr>
              <a:t> </a:t>
            </a:r>
            <a:r>
              <a:rPr lang="en-AU" dirty="0" err="1" smtClean="0">
                <a:cs typeface="Times New Roman" panose="02020603050405020304" pitchFamily="18" charset="0"/>
              </a:rPr>
              <a:t>padi</a:t>
            </a:r>
            <a:r>
              <a:rPr lang="en-AU" dirty="0" smtClean="0">
                <a:cs typeface="Times New Roman" panose="02020603050405020304" pitchFamily="18" charset="0"/>
              </a:rPr>
              <a:t> </a:t>
            </a:r>
            <a:r>
              <a:rPr lang="en-AU" dirty="0" err="1" smtClean="0">
                <a:cs typeface="Times New Roman" panose="02020603050405020304" pitchFamily="18" charset="0"/>
              </a:rPr>
              <a:t>akibat</a:t>
            </a:r>
            <a:r>
              <a:rPr lang="en-AU" dirty="0" smtClean="0">
                <a:cs typeface="Times New Roman" panose="02020603050405020304" pitchFamily="18" charset="0"/>
              </a:rPr>
              <a:t> </a:t>
            </a:r>
            <a:r>
              <a:rPr lang="en-AU" dirty="0" err="1" smtClean="0">
                <a:cs typeface="Times New Roman" panose="02020603050405020304" pitchFamily="18" charset="0"/>
              </a:rPr>
              <a:t>banjir</a:t>
            </a:r>
            <a:r>
              <a:rPr lang="en-AU" dirty="0" smtClean="0">
                <a:cs typeface="Times New Roman" panose="02020603050405020304" pitchFamily="18" charset="0"/>
              </a:rPr>
              <a:t> yang </a:t>
            </a:r>
            <a:r>
              <a:rPr lang="en-AU" dirty="0" err="1" smtClean="0">
                <a:cs typeface="Times New Roman" panose="02020603050405020304" pitchFamily="18" charset="0"/>
              </a:rPr>
              <a:t>datangnya</a:t>
            </a:r>
            <a:r>
              <a:rPr lang="en-AU" dirty="0" smtClean="0">
                <a:cs typeface="Times New Roman" panose="02020603050405020304" pitchFamily="18" charset="0"/>
              </a:rPr>
              <a:t> </a:t>
            </a:r>
            <a:r>
              <a:rPr lang="en-AU" dirty="0" err="1" smtClean="0">
                <a:cs typeface="Times New Roman" panose="02020603050405020304" pitchFamily="18" charset="0"/>
              </a:rPr>
              <a:t>tidak</a:t>
            </a:r>
            <a:r>
              <a:rPr lang="en-AU" dirty="0" smtClean="0">
                <a:cs typeface="Times New Roman" panose="02020603050405020304" pitchFamily="18" charset="0"/>
              </a:rPr>
              <a:t> </a:t>
            </a:r>
            <a:r>
              <a:rPr lang="en-AU" dirty="0" err="1" smtClean="0">
                <a:cs typeface="Times New Roman" panose="02020603050405020304" pitchFamily="18" charset="0"/>
              </a:rPr>
              <a:t>teratur</a:t>
            </a:r>
            <a:r>
              <a:rPr lang="en-AU" dirty="0" smtClean="0">
                <a:cs typeface="Times New Roman" panose="02020603050405020304" pitchFamily="18" charset="0"/>
              </a:rPr>
              <a:t>, </a:t>
            </a:r>
            <a:r>
              <a:rPr lang="en-AU" dirty="0" err="1" smtClean="0">
                <a:cs typeface="Times New Roman" panose="02020603050405020304" pitchFamily="18" charset="0"/>
              </a:rPr>
              <a:t>naik</a:t>
            </a:r>
            <a:r>
              <a:rPr lang="en-AU" dirty="0" smtClean="0">
                <a:cs typeface="Times New Roman" panose="02020603050405020304" pitchFamily="18" charset="0"/>
              </a:rPr>
              <a:t> </a:t>
            </a:r>
            <a:r>
              <a:rPr lang="en-AU" dirty="0" err="1" smtClean="0">
                <a:cs typeface="Times New Roman" panose="02020603050405020304" pitchFamily="18" charset="0"/>
              </a:rPr>
              <a:t>turunnya</a:t>
            </a:r>
            <a:r>
              <a:rPr lang="en-AU" dirty="0" smtClean="0">
                <a:cs typeface="Times New Roman" panose="02020603050405020304" pitchFamily="18" charset="0"/>
              </a:rPr>
              <a:t> </a:t>
            </a:r>
            <a:r>
              <a:rPr lang="en-AU" dirty="0" err="1" smtClean="0">
                <a:cs typeface="Times New Roman" panose="02020603050405020304" pitchFamily="18" charset="0"/>
              </a:rPr>
              <a:t>produksi</a:t>
            </a:r>
            <a:r>
              <a:rPr lang="en-AU" dirty="0" smtClean="0">
                <a:cs typeface="Times New Roman" panose="02020603050405020304" pitchFamily="18" charset="0"/>
              </a:rPr>
              <a:t> </a:t>
            </a:r>
            <a:r>
              <a:rPr lang="en-AU" dirty="0" err="1" smtClean="0">
                <a:cs typeface="Times New Roman" panose="02020603050405020304" pitchFamily="18" charset="0"/>
              </a:rPr>
              <a:t>karena</a:t>
            </a:r>
            <a:r>
              <a:rPr lang="en-AU" dirty="0" smtClean="0">
                <a:cs typeface="Times New Roman" panose="02020603050405020304" pitchFamily="18" charset="0"/>
              </a:rPr>
              <a:t> </a:t>
            </a:r>
            <a:r>
              <a:rPr lang="en-AU" dirty="0" err="1" smtClean="0">
                <a:cs typeface="Times New Roman" panose="02020603050405020304" pitchFamily="18" charset="0"/>
              </a:rPr>
              <a:t>pemogokan</a:t>
            </a: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230E435-E178-4846-AC25-8FE1A436029E}"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8195"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8196" name="Slide Number Placeholder 4"/>
          <p:cNvSpPr>
            <a:spLocks noGrp="1"/>
          </p:cNvSpPr>
          <p:nvPr>
            <p:ph type="sldNum" sz="quarter" idx="12"/>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BA0530F4-4805-47A7-9FE0-617F43745A2B}" type="slidenum">
              <a:rPr lang="en-GB" sz="1400" smtClean="0">
                <a:latin typeface="Arial" panose="020B0604020202020204" pitchFamily="34" charset="0"/>
              </a:rPr>
              <a:t>8</a:t>
            </a:fld>
            <a:endParaRPr lang="en-GB" sz="1400" smtClean="0">
              <a:latin typeface="Arial" panose="020B0604020202020204" pitchFamily="34" charset="0"/>
            </a:endParaRPr>
          </a:p>
        </p:txBody>
      </p:sp>
      <p:sp>
        <p:nvSpPr>
          <p:cNvPr id="8197" name="Rectangle 2"/>
          <p:cNvSpPr>
            <a:spLocks noGrp="1" noChangeArrowheads="1"/>
          </p:cNvSpPr>
          <p:nvPr>
            <p:ph type="title"/>
          </p:nvPr>
        </p:nvSpPr>
        <p:spPr>
          <a:xfrm>
            <a:off x="533400" y="685800"/>
            <a:ext cx="7772400" cy="1371600"/>
          </a:xfrm>
        </p:spPr>
        <p:txBody>
          <a:bodyPr/>
          <a:lstStyle/>
          <a:p>
            <a:pPr eaLnBrk="1" hangingPunct="1"/>
            <a:r>
              <a:rPr lang="id-ID" sz="2800" dirty="0" smtClean="0">
                <a:solidFill>
                  <a:srgbClr val="FFFF00"/>
                </a:solidFill>
                <a:cs typeface="Times New Roman" panose="02020603050405020304" pitchFamily="18" charset="0"/>
              </a:rPr>
              <a:t/>
            </a:r>
            <a:br>
              <a:rPr lang="id-ID" sz="2800" dirty="0" smtClean="0">
                <a:solidFill>
                  <a:srgbClr val="FFFF00"/>
                </a:solidFill>
                <a:cs typeface="Times New Roman" panose="02020603050405020304" pitchFamily="18" charset="0"/>
              </a:rPr>
            </a:br>
            <a:r>
              <a:rPr lang="id-ID" sz="2800" dirty="0">
                <a:solidFill>
                  <a:srgbClr val="FFFF00"/>
                </a:solidFill>
                <a:cs typeface="Times New Roman" panose="02020603050405020304" pitchFamily="18" charset="0"/>
              </a:rPr>
              <a:t/>
            </a:r>
            <a:br>
              <a:rPr lang="id-ID" sz="2800" dirty="0">
                <a:solidFill>
                  <a:srgbClr val="FFFF00"/>
                </a:solidFill>
                <a:cs typeface="Times New Roman" panose="02020603050405020304" pitchFamily="18" charset="0"/>
              </a:rPr>
            </a:br>
            <a:r>
              <a:rPr lang="id-ID" sz="2800" dirty="0" smtClean="0">
                <a:solidFill>
                  <a:srgbClr val="FFFF00"/>
                </a:solidFill>
                <a:cs typeface="Times New Roman" panose="02020603050405020304" pitchFamily="18" charset="0"/>
              </a:rPr>
              <a:t/>
            </a:r>
            <a:br>
              <a:rPr lang="id-ID" sz="2800" dirty="0" smtClean="0">
                <a:solidFill>
                  <a:srgbClr val="FFFF00"/>
                </a:solidFill>
                <a:cs typeface="Times New Roman" panose="02020603050405020304" pitchFamily="18" charset="0"/>
              </a:rPr>
            </a:br>
            <a:r>
              <a:rPr lang="id-ID" sz="2800" dirty="0">
                <a:solidFill>
                  <a:srgbClr val="FFFF00"/>
                </a:solidFill>
                <a:cs typeface="Times New Roman" panose="02020603050405020304" pitchFamily="18" charset="0"/>
              </a:rPr>
              <a:t/>
            </a:r>
            <a:br>
              <a:rPr lang="id-ID" sz="2800" dirty="0">
                <a:solidFill>
                  <a:srgbClr val="FFFF00"/>
                </a:solidFill>
                <a:cs typeface="Times New Roman" panose="02020603050405020304" pitchFamily="18" charset="0"/>
              </a:rPr>
            </a:br>
            <a:r>
              <a:rPr lang="id-ID" sz="2800" dirty="0" smtClean="0">
                <a:solidFill>
                  <a:srgbClr val="FFFF00"/>
                </a:solidFill>
                <a:cs typeface="Times New Roman" panose="02020603050405020304" pitchFamily="18" charset="0"/>
              </a:rPr>
              <a:t/>
            </a:r>
            <a:br>
              <a:rPr lang="id-ID" sz="2800" dirty="0" smtClean="0">
                <a:solidFill>
                  <a:srgbClr val="FFFF00"/>
                </a:solidFill>
                <a:cs typeface="Times New Roman" panose="02020603050405020304" pitchFamily="18" charset="0"/>
              </a:rPr>
            </a:br>
            <a:r>
              <a:rPr lang="id-ID" sz="2800" dirty="0">
                <a:solidFill>
                  <a:srgbClr val="FFFF00"/>
                </a:solidFill>
                <a:cs typeface="Times New Roman" panose="02020603050405020304" pitchFamily="18" charset="0"/>
              </a:rPr>
              <a:t/>
            </a:r>
            <a:br>
              <a:rPr lang="id-ID" sz="2800" dirty="0">
                <a:solidFill>
                  <a:srgbClr val="FFFF00"/>
                </a:solidFill>
                <a:cs typeface="Times New Roman" panose="02020603050405020304" pitchFamily="18" charset="0"/>
              </a:rPr>
            </a:br>
            <a:r>
              <a:rPr lang="id-ID" sz="2800" dirty="0" smtClean="0">
                <a:solidFill>
                  <a:srgbClr val="FFFF00"/>
                </a:solidFill>
                <a:cs typeface="Times New Roman" panose="02020603050405020304" pitchFamily="18" charset="0"/>
              </a:rPr>
              <a:t/>
            </a:r>
            <a:br>
              <a:rPr lang="id-ID" sz="2800" dirty="0" smtClean="0">
                <a:solidFill>
                  <a:srgbClr val="FFFF00"/>
                </a:solidFill>
                <a:cs typeface="Times New Roman" panose="02020603050405020304" pitchFamily="18" charset="0"/>
              </a:rPr>
            </a:br>
            <a:r>
              <a:rPr lang="id-ID" sz="2800" dirty="0">
                <a:solidFill>
                  <a:srgbClr val="FFFF00"/>
                </a:solidFill>
                <a:cs typeface="Times New Roman" panose="02020603050405020304" pitchFamily="18" charset="0"/>
              </a:rPr>
              <a:t/>
            </a:r>
            <a:br>
              <a:rPr lang="id-ID" sz="2800" dirty="0">
                <a:solidFill>
                  <a:srgbClr val="FFFF00"/>
                </a:solidFill>
                <a:cs typeface="Times New Roman" panose="02020603050405020304" pitchFamily="18" charset="0"/>
              </a:rPr>
            </a:br>
            <a:r>
              <a:rPr lang="id-ID" sz="2800" dirty="0" smtClean="0">
                <a:solidFill>
                  <a:srgbClr val="FFFF00"/>
                </a:solidFill>
                <a:cs typeface="Times New Roman" panose="02020603050405020304" pitchFamily="18" charset="0"/>
              </a:rPr>
              <a:t/>
            </a:r>
            <a:br>
              <a:rPr lang="id-ID" sz="2800" dirty="0" smtClean="0">
                <a:solidFill>
                  <a:srgbClr val="FFFF00"/>
                </a:solidFill>
                <a:cs typeface="Times New Roman" panose="02020603050405020304" pitchFamily="18" charset="0"/>
              </a:rPr>
            </a:br>
            <a:r>
              <a:rPr lang="id-ID" sz="2800" dirty="0">
                <a:solidFill>
                  <a:srgbClr val="FFFF00"/>
                </a:solidFill>
                <a:cs typeface="Times New Roman" panose="02020603050405020304" pitchFamily="18" charset="0"/>
              </a:rPr>
              <a:t/>
            </a:r>
            <a:br>
              <a:rPr lang="id-ID" sz="2800" dirty="0">
                <a:solidFill>
                  <a:srgbClr val="FFFF00"/>
                </a:solidFill>
                <a:cs typeface="Times New Roman" panose="02020603050405020304" pitchFamily="18" charset="0"/>
              </a:rPr>
            </a:br>
            <a:r>
              <a:rPr lang="id-ID" sz="2800" dirty="0" smtClean="0">
                <a:solidFill>
                  <a:srgbClr val="FFFF00"/>
                </a:solidFill>
                <a:cs typeface="Times New Roman" panose="02020603050405020304" pitchFamily="18" charset="0"/>
              </a:rPr>
              <a:t/>
            </a:r>
            <a:br>
              <a:rPr lang="id-ID" sz="2800" dirty="0" smtClean="0">
                <a:solidFill>
                  <a:srgbClr val="FFFF00"/>
                </a:solidFill>
                <a:cs typeface="Times New Roman" panose="02020603050405020304" pitchFamily="18" charset="0"/>
              </a:rPr>
            </a:br>
            <a:r>
              <a:rPr lang="id-ID" sz="2800" dirty="0">
                <a:solidFill>
                  <a:srgbClr val="FFFF00"/>
                </a:solidFill>
                <a:cs typeface="Times New Roman" panose="02020603050405020304" pitchFamily="18" charset="0"/>
              </a:rPr>
              <a:t/>
            </a:r>
            <a:br>
              <a:rPr lang="id-ID" sz="2800" dirty="0">
                <a:solidFill>
                  <a:srgbClr val="FFFF00"/>
                </a:solidFill>
                <a:cs typeface="Times New Roman" panose="02020603050405020304" pitchFamily="18" charset="0"/>
              </a:rPr>
            </a:br>
            <a:r>
              <a:rPr lang="id-ID" sz="2800" dirty="0" smtClean="0">
                <a:solidFill>
                  <a:srgbClr val="FFFF00"/>
                </a:solidFill>
                <a:cs typeface="Times New Roman" panose="02020603050405020304" pitchFamily="18" charset="0"/>
              </a:rPr>
              <a:t/>
            </a:r>
            <a:br>
              <a:rPr lang="id-ID" sz="2800" dirty="0" smtClean="0">
                <a:solidFill>
                  <a:srgbClr val="FFFF00"/>
                </a:solidFill>
                <a:cs typeface="Times New Roman" panose="02020603050405020304" pitchFamily="18" charset="0"/>
              </a:rPr>
            </a:br>
            <a:r>
              <a:rPr lang="id-ID" sz="2800" dirty="0" smtClean="0">
                <a:solidFill>
                  <a:srgbClr val="FFFF00"/>
                </a:solidFill>
                <a:cs typeface="Times New Roman" panose="02020603050405020304" pitchFamily="18" charset="0"/>
              </a:rPr>
              <a:t/>
            </a:r>
            <a:br>
              <a:rPr lang="id-ID" sz="2800" dirty="0" smtClean="0">
                <a:solidFill>
                  <a:srgbClr val="FFFF00"/>
                </a:solidFill>
                <a:cs typeface="Times New Roman" panose="02020603050405020304" pitchFamily="18" charset="0"/>
              </a:rPr>
            </a:br>
            <a:r>
              <a:rPr lang="id-ID" sz="2800" dirty="0">
                <a:solidFill>
                  <a:srgbClr val="FFFF00"/>
                </a:solidFill>
                <a:cs typeface="Times New Roman" panose="02020603050405020304" pitchFamily="18" charset="0"/>
              </a:rPr>
              <a:t/>
            </a:r>
            <a:br>
              <a:rPr lang="id-ID" sz="2800" dirty="0">
                <a:solidFill>
                  <a:srgbClr val="FFFF00"/>
                </a:solidFill>
                <a:cs typeface="Times New Roman" panose="02020603050405020304" pitchFamily="18" charset="0"/>
              </a:rPr>
            </a:br>
            <a:r>
              <a:rPr lang="id-ID" sz="2800" dirty="0" smtClean="0">
                <a:solidFill>
                  <a:srgbClr val="FFFF00"/>
                </a:solidFill>
                <a:cs typeface="Times New Roman" panose="02020603050405020304" pitchFamily="18" charset="0"/>
              </a:rPr>
              <a:t/>
            </a:r>
            <a:br>
              <a:rPr lang="id-ID" sz="2800" dirty="0" smtClean="0">
                <a:solidFill>
                  <a:srgbClr val="FFFF00"/>
                </a:solidFill>
                <a:cs typeface="Times New Roman" panose="02020603050405020304" pitchFamily="18" charset="0"/>
              </a:rPr>
            </a:br>
            <a:r>
              <a:rPr lang="id-ID" sz="2800" dirty="0">
                <a:solidFill>
                  <a:srgbClr val="FFFF00"/>
                </a:solidFill>
                <a:cs typeface="Times New Roman" panose="02020603050405020304" pitchFamily="18" charset="0"/>
              </a:rPr>
              <a:t/>
            </a:r>
            <a:br>
              <a:rPr lang="id-ID" sz="2800" dirty="0">
                <a:solidFill>
                  <a:srgbClr val="FFFF00"/>
                </a:solidFill>
                <a:cs typeface="Times New Roman" panose="02020603050405020304" pitchFamily="18" charset="0"/>
              </a:rPr>
            </a:br>
            <a:r>
              <a:rPr lang="en-AU" sz="2800" dirty="0" err="1" smtClean="0">
                <a:solidFill>
                  <a:srgbClr val="FFFF00"/>
                </a:solidFill>
                <a:cs typeface="Times New Roman" panose="02020603050405020304" pitchFamily="18" charset="0"/>
              </a:rPr>
              <a:t>Untuk</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keperluan</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analisis</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akan</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diambil</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sebuah</a:t>
            </a:r>
            <a:r>
              <a:rPr lang="en-AU" sz="2800" dirty="0" smtClean="0">
                <a:solidFill>
                  <a:srgbClr val="FFFF00"/>
                </a:solidFill>
                <a:cs typeface="Times New Roman" panose="02020603050405020304" pitchFamily="18" charset="0"/>
              </a:rPr>
              <a:t> model yang </a:t>
            </a:r>
            <a:r>
              <a:rPr lang="en-AU" sz="2800" dirty="0" err="1" smtClean="0">
                <a:solidFill>
                  <a:srgbClr val="FFFF00"/>
                </a:solidFill>
                <a:cs typeface="Times New Roman" panose="02020603050405020304" pitchFamily="18" charset="0"/>
              </a:rPr>
              <a:t>menyatakan</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pengaruh</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keempat</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faktor</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itu</a:t>
            </a:r>
            <a:r>
              <a:rPr lang="en-AU" sz="2800" dirty="0" smtClean="0">
                <a:solidFill>
                  <a:srgbClr val="FFFF00"/>
                </a:solidFill>
                <a:cs typeface="Times New Roman" panose="02020603050405020304" pitchFamily="18" charset="0"/>
              </a:rPr>
              <a:t> </a:t>
            </a:r>
            <a:r>
              <a:rPr lang="en-AU" sz="2800" dirty="0" err="1" smtClean="0">
                <a:solidFill>
                  <a:srgbClr val="FFFF00"/>
                </a:solidFill>
                <a:cs typeface="Times New Roman" panose="02020603050405020304" pitchFamily="18" charset="0"/>
              </a:rPr>
              <a:t>terhadap</a:t>
            </a:r>
            <a:r>
              <a:rPr lang="en-AU" sz="2800" dirty="0" smtClean="0">
                <a:solidFill>
                  <a:srgbClr val="FFFF00"/>
                </a:solidFill>
                <a:cs typeface="Times New Roman" panose="02020603050405020304" pitchFamily="18" charset="0"/>
              </a:rPr>
              <a:t> data yang </a:t>
            </a:r>
            <a:r>
              <a:rPr lang="en-AU" sz="2800" dirty="0" err="1" smtClean="0">
                <a:solidFill>
                  <a:srgbClr val="FFFF00"/>
                </a:solidFill>
                <a:cs typeface="Times New Roman" panose="02020603050405020304" pitchFamily="18" charset="0"/>
              </a:rPr>
              <a:t>disebut</a:t>
            </a:r>
            <a:r>
              <a:rPr lang="en-AU" sz="2800" dirty="0" smtClean="0">
                <a:solidFill>
                  <a:srgbClr val="FFFF00"/>
                </a:solidFill>
                <a:cs typeface="Times New Roman" panose="02020603050405020304" pitchFamily="18" charset="0"/>
              </a:rPr>
              <a:t> "</a:t>
            </a:r>
            <a:r>
              <a:rPr lang="en-AU" sz="2800" dirty="0" smtClean="0">
                <a:solidFill>
                  <a:srgbClr val="99FFCC"/>
                </a:solidFill>
                <a:cs typeface="Times New Roman" panose="02020603050405020304" pitchFamily="18" charset="0"/>
              </a:rPr>
              <a:t>Model </a:t>
            </a:r>
            <a:r>
              <a:rPr lang="en-AU" sz="2800" dirty="0" err="1" smtClean="0">
                <a:solidFill>
                  <a:srgbClr val="99FFCC"/>
                </a:solidFill>
                <a:cs typeface="Times New Roman" panose="02020603050405020304" pitchFamily="18" charset="0"/>
              </a:rPr>
              <a:t>Multiplikatip</a:t>
            </a:r>
            <a:r>
              <a:rPr lang="en-AU" sz="2800" dirty="0" smtClean="0">
                <a:solidFill>
                  <a:srgbClr val="FFFF00"/>
                </a:solidFill>
                <a:cs typeface="Times New Roman" panose="02020603050405020304" pitchFamily="18" charset="0"/>
              </a:rPr>
              <a:t>".</a:t>
            </a:r>
            <a:endParaRPr lang="en-GB" sz="2800" dirty="0" smtClean="0">
              <a:solidFill>
                <a:srgbClr val="FFFF00"/>
              </a:solidFill>
              <a:cs typeface="Times New Roman" panose="02020603050405020304" pitchFamily="18" charset="0"/>
            </a:endParaRPr>
          </a:p>
        </p:txBody>
      </p:sp>
      <p:sp>
        <p:nvSpPr>
          <p:cNvPr id="6" name="Rectangle 5"/>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
        <p:nvSpPr>
          <p:cNvPr id="2" name="Rectangle 1"/>
          <p:cNvSpPr/>
          <p:nvPr/>
        </p:nvSpPr>
        <p:spPr>
          <a:xfrm>
            <a:off x="685800" y="2286000"/>
            <a:ext cx="8077200" cy="2831544"/>
          </a:xfrm>
          <a:prstGeom prst="rect">
            <a:avLst/>
          </a:prstGeom>
        </p:spPr>
        <p:txBody>
          <a:bodyPr wrap="square">
            <a:spAutoFit/>
          </a:bodyPr>
          <a:lstStyle/>
          <a:p>
            <a:pPr>
              <a:spcAft>
                <a:spcPts val="300"/>
              </a:spcAft>
            </a:pPr>
            <a:r>
              <a:rPr lang="id-ID" dirty="0" smtClean="0"/>
              <a:t>Apabila gerakan trend, siklis, musiman dan acak masing-masing diberi simbol T, C, S, dan I maka data berkala Y merupakan hasil kali dari 4 komponen tersebut, yaitu : </a:t>
            </a:r>
          </a:p>
          <a:p>
            <a:r>
              <a:rPr lang="id-ID" dirty="0">
                <a:solidFill>
                  <a:srgbClr val="99FFCC"/>
                </a:solidFill>
                <a:cs typeface="Times New Roman" panose="02020603050405020304" pitchFamily="18" charset="0"/>
              </a:rPr>
              <a:t>	</a:t>
            </a:r>
            <a:r>
              <a:rPr lang="en-AU" dirty="0" smtClean="0">
                <a:solidFill>
                  <a:srgbClr val="99FFCC"/>
                </a:solidFill>
                <a:cs typeface="Times New Roman" panose="02020603050405020304" pitchFamily="18" charset="0"/>
              </a:rPr>
              <a:t>Y =T x C x S x I</a:t>
            </a:r>
            <a:endParaRPr lang="id-ID" dirty="0" smtClean="0">
              <a:solidFill>
                <a:srgbClr val="99FFCC"/>
              </a:solidFill>
              <a:cs typeface="Times New Roman" panose="02020603050405020304" pitchFamily="18" charset="0"/>
            </a:endParaRPr>
          </a:p>
          <a:p>
            <a:pPr>
              <a:spcAft>
                <a:spcPts val="300"/>
              </a:spcAft>
            </a:pPr>
            <a:r>
              <a:rPr lang="id-ID" dirty="0" smtClean="0"/>
              <a:t>Ada juga ahli statistik yang menganggap bahwa data berkala merupakan hasil penjumlahan dari 4 komponen tersebut, yaitu :</a:t>
            </a:r>
          </a:p>
          <a:p>
            <a:pPr>
              <a:spcAft>
                <a:spcPts val="600"/>
              </a:spcAft>
            </a:pPr>
            <a:r>
              <a:rPr lang="id-ID" dirty="0" smtClean="0"/>
              <a:t> 	</a:t>
            </a:r>
            <a:r>
              <a:rPr lang="id-ID" dirty="0" smtClean="0">
                <a:solidFill>
                  <a:srgbClr val="FF0000"/>
                </a:solidFill>
              </a:rPr>
              <a:t>Y = T + C + S + I</a:t>
            </a:r>
            <a:endParaRPr lang="id-ID" dirty="0">
              <a:solidFill>
                <a:srgbClr val="FF0000"/>
              </a:solidFill>
            </a:endParaRPr>
          </a:p>
        </p:txBody>
      </p:sp>
      <p:sp>
        <p:nvSpPr>
          <p:cNvPr id="3" name="Rectangle 2"/>
          <p:cNvSpPr/>
          <p:nvPr/>
        </p:nvSpPr>
        <p:spPr>
          <a:xfrm>
            <a:off x="533400" y="5048071"/>
            <a:ext cx="8153400" cy="1200329"/>
          </a:xfrm>
          <a:prstGeom prst="rect">
            <a:avLst/>
          </a:prstGeom>
        </p:spPr>
        <p:txBody>
          <a:bodyPr wrap="square">
            <a:spAutoFit/>
          </a:bodyPr>
          <a:lstStyle/>
          <a:p>
            <a:r>
              <a:rPr lang="en-US" dirty="0" err="1"/>
              <a:t>Bentuk</a:t>
            </a:r>
            <a:r>
              <a:rPr lang="en-US" dirty="0"/>
              <a:t> </a:t>
            </a:r>
            <a:r>
              <a:rPr lang="en-US" dirty="0" err="1"/>
              <a:t>umum</a:t>
            </a:r>
            <a:r>
              <a:rPr lang="en-US" dirty="0"/>
              <a:t> </a:t>
            </a:r>
            <a:r>
              <a:rPr lang="en-US" dirty="0" err="1"/>
              <a:t>persamaan</a:t>
            </a:r>
            <a:r>
              <a:rPr lang="en-US" dirty="0"/>
              <a:t> </a:t>
            </a:r>
            <a:r>
              <a:rPr lang="en-US" dirty="0" err="1"/>
              <a:t>analisa</a:t>
            </a:r>
            <a:r>
              <a:rPr lang="en-US" dirty="0"/>
              <a:t> </a:t>
            </a:r>
            <a:r>
              <a:rPr lang="en-US" dirty="0" err="1"/>
              <a:t>deret</a:t>
            </a:r>
            <a:r>
              <a:rPr lang="en-US" dirty="0"/>
              <a:t> </a:t>
            </a:r>
            <a:r>
              <a:rPr lang="en-US" dirty="0" err="1"/>
              <a:t>waktu</a:t>
            </a:r>
            <a:r>
              <a:rPr lang="en-US" b="1" dirty="0"/>
              <a:t>    </a:t>
            </a:r>
            <a:r>
              <a:rPr lang="en-US" b="1" dirty="0">
                <a:solidFill>
                  <a:srgbClr val="FFC000"/>
                </a:solidFill>
              </a:rPr>
              <a:t>Y = a + </a:t>
            </a:r>
            <a:r>
              <a:rPr lang="en-US" b="1" dirty="0" err="1">
                <a:solidFill>
                  <a:srgbClr val="FFC000"/>
                </a:solidFill>
              </a:rPr>
              <a:t>bx</a:t>
            </a:r>
            <a:r>
              <a:rPr lang="en-US" b="1" dirty="0">
                <a:solidFill>
                  <a:srgbClr val="FFC000"/>
                </a:solidFill>
              </a:rPr>
              <a:t>,</a:t>
            </a:r>
            <a:endParaRPr lang="id-ID" dirty="0">
              <a:solidFill>
                <a:srgbClr val="FFC000"/>
              </a:solidFill>
            </a:endParaRPr>
          </a:p>
          <a:p>
            <a:r>
              <a:rPr lang="en-US" b="1" dirty="0" err="1" smtClean="0"/>
              <a:t>dimana</a:t>
            </a:r>
            <a:r>
              <a:rPr lang="en-US" b="1" dirty="0" smtClean="0"/>
              <a:t> </a:t>
            </a:r>
            <a:r>
              <a:rPr lang="en-US" b="1" dirty="0"/>
              <a:t>Y </a:t>
            </a:r>
            <a:r>
              <a:rPr lang="en-US" dirty="0" err="1"/>
              <a:t>adalah</a:t>
            </a:r>
            <a:r>
              <a:rPr lang="en-US" dirty="0"/>
              <a:t> </a:t>
            </a:r>
            <a:r>
              <a:rPr lang="en-US" b="1" dirty="0" err="1"/>
              <a:t>kegiatan</a:t>
            </a:r>
            <a:r>
              <a:rPr lang="en-US" dirty="0"/>
              <a:t> , </a:t>
            </a:r>
            <a:r>
              <a:rPr lang="en-US" b="1" dirty="0"/>
              <a:t>X</a:t>
            </a:r>
            <a:r>
              <a:rPr lang="en-US" dirty="0"/>
              <a:t> </a:t>
            </a:r>
            <a:r>
              <a:rPr lang="en-US" dirty="0" err="1"/>
              <a:t>adalah</a:t>
            </a:r>
            <a:r>
              <a:rPr lang="en-US" dirty="0"/>
              <a:t> </a:t>
            </a:r>
            <a:r>
              <a:rPr lang="en-US" b="1" dirty="0" err="1"/>
              <a:t>waktu</a:t>
            </a:r>
            <a:r>
              <a:rPr lang="en-US" dirty="0"/>
              <a:t>  </a:t>
            </a:r>
            <a:r>
              <a:rPr lang="en-US" dirty="0" err="1"/>
              <a:t>dan</a:t>
            </a:r>
            <a:r>
              <a:rPr lang="en-US" dirty="0"/>
              <a:t> b </a:t>
            </a:r>
            <a:r>
              <a:rPr lang="en-US" dirty="0" err="1"/>
              <a:t>adalah</a:t>
            </a:r>
            <a:r>
              <a:rPr lang="en-US" dirty="0"/>
              <a:t> </a:t>
            </a:r>
            <a:r>
              <a:rPr lang="en-US" dirty="0" err="1"/>
              <a:t>nilai</a:t>
            </a:r>
            <a:r>
              <a:rPr lang="en-US" dirty="0"/>
              <a:t> </a:t>
            </a:r>
            <a:r>
              <a:rPr lang="en-US" dirty="0" err="1" smtClean="0"/>
              <a:t>tren</a:t>
            </a:r>
            <a:r>
              <a:rPr lang="en-US" dirty="0" smtClean="0"/>
              <a:t>/</a:t>
            </a:r>
            <a:r>
              <a:rPr lang="en-US" dirty="0" err="1" smtClean="0"/>
              <a:t>pertumbuhan</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Date Placeholder 2"/>
          <p:cNvSpPr>
            <a:spLocks noGrp="1"/>
          </p:cNvSpPr>
          <p:nvPr>
            <p:ph type="dt" sz="quarter" idx="10"/>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969647BA-A562-4B57-A631-7997F7567336}" type="datetime1">
              <a:rPr lang="id-ID" sz="1400" smtClean="0">
                <a:latin typeface="Arial" panose="020B0604020202020204" pitchFamily="34" charset="0"/>
              </a:rPr>
              <a:t>17/10/2025</a:t>
            </a:fld>
            <a:endParaRPr lang="en-GB" sz="1400" smtClean="0">
              <a:latin typeface="Arial" panose="020B0604020202020204" pitchFamily="34" charset="0"/>
            </a:endParaRPr>
          </a:p>
        </p:txBody>
      </p:sp>
      <p:sp>
        <p:nvSpPr>
          <p:cNvPr id="9219" name="Footer Placeholder 3"/>
          <p:cNvSpPr>
            <a:spLocks noGrp="1"/>
          </p:cNvSpPr>
          <p:nvPr>
            <p:ph type="ftr" sz="quarter" idx="11"/>
          </p:nvPr>
        </p:nvSpPr>
        <p:spPr>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400" smtClean="0">
                <a:latin typeface="Arial" panose="020B0604020202020204" pitchFamily="34" charset="0"/>
              </a:rPr>
              <a:t>Time Series Analysis</a:t>
            </a:r>
          </a:p>
        </p:txBody>
      </p:sp>
      <p:sp>
        <p:nvSpPr>
          <p:cNvPr id="9220" name="Slide Number Placeholder 4"/>
          <p:cNvSpPr>
            <a:spLocks noGrp="1"/>
          </p:cNvSpPr>
          <p:nvPr>
            <p:ph type="sldNum" sz="quarter" idx="12"/>
          </p:nvPr>
        </p:nvSpPr>
        <p:spPr>
          <a:xfrm>
            <a:off x="7924800" y="6324600"/>
            <a:ext cx="533400" cy="457200"/>
          </a:xfrm>
          <a:noFill/>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fld id="{E84E6153-11BE-451B-8367-F00E4DCE4A60}" type="slidenum">
              <a:rPr lang="en-GB" sz="1400" smtClean="0">
                <a:latin typeface="Arial" panose="020B0604020202020204" pitchFamily="34" charset="0"/>
              </a:rPr>
              <a:t>9</a:t>
            </a:fld>
            <a:endParaRPr lang="en-GB" sz="1400" smtClean="0">
              <a:latin typeface="Arial" panose="020B0604020202020204" pitchFamily="34" charset="0"/>
            </a:endParaRPr>
          </a:p>
        </p:txBody>
      </p:sp>
      <p:sp>
        <p:nvSpPr>
          <p:cNvPr id="28674" name="Rectangle 2"/>
          <p:cNvSpPr>
            <a:spLocks noGrp="1" noChangeArrowheads="1"/>
          </p:cNvSpPr>
          <p:nvPr>
            <p:ph type="title"/>
          </p:nvPr>
        </p:nvSpPr>
        <p:spPr/>
        <p:txBody>
          <a:bodyPr/>
          <a:lstStyle/>
          <a:p>
            <a:pPr eaLnBrk="1" hangingPunct="1"/>
            <a:r>
              <a:rPr lang="en-AU" b="1" dirty="0" smtClean="0">
                <a:cs typeface="Times New Roman" panose="02020603050405020304" pitchFamily="18" charset="0"/>
              </a:rPr>
              <a:t>CARA MENENTUKAN TREND LINIER</a:t>
            </a:r>
            <a:r>
              <a:rPr lang="en-GB" dirty="0" smtClean="0"/>
              <a:t> </a:t>
            </a:r>
          </a:p>
        </p:txBody>
      </p:sp>
      <p:sp>
        <p:nvSpPr>
          <p:cNvPr id="28675" name="Text Box 3"/>
          <p:cNvSpPr txBox="1">
            <a:spLocks noChangeArrowheads="1"/>
          </p:cNvSpPr>
          <p:nvPr/>
        </p:nvSpPr>
        <p:spPr bwMode="auto">
          <a:xfrm>
            <a:off x="1066800" y="2212975"/>
            <a:ext cx="7689850" cy="228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buFontTx/>
              <a:buAutoNum type="arabicPeriod"/>
            </a:pPr>
            <a:r>
              <a:rPr lang="en-AU" sz="3600" dirty="0" err="1">
                <a:solidFill>
                  <a:srgbClr val="99FFCC"/>
                </a:solidFill>
                <a:cs typeface="Times New Roman" panose="02020603050405020304" pitchFamily="18" charset="0"/>
              </a:rPr>
              <a:t>Metode</a:t>
            </a:r>
            <a:r>
              <a:rPr lang="en-AU" sz="3600" dirty="0">
                <a:solidFill>
                  <a:srgbClr val="99FFCC"/>
                </a:solidFill>
                <a:cs typeface="Times New Roman" panose="02020603050405020304" pitchFamily="18" charset="0"/>
              </a:rPr>
              <a:t> </a:t>
            </a:r>
            <a:r>
              <a:rPr lang="en-AU" sz="3600" dirty="0" err="1">
                <a:solidFill>
                  <a:srgbClr val="99FFCC"/>
                </a:solidFill>
                <a:cs typeface="Times New Roman" panose="02020603050405020304" pitchFamily="18" charset="0"/>
              </a:rPr>
              <a:t>Tangan</a:t>
            </a:r>
            <a:r>
              <a:rPr lang="en-AU" sz="3600" dirty="0">
                <a:solidFill>
                  <a:srgbClr val="99FFCC"/>
                </a:solidFill>
                <a:cs typeface="Times New Roman" panose="02020603050405020304" pitchFamily="18" charset="0"/>
              </a:rPr>
              <a:t> </a:t>
            </a:r>
            <a:r>
              <a:rPr lang="en-AU" sz="3600" dirty="0" err="1">
                <a:solidFill>
                  <a:srgbClr val="99FFCC"/>
                </a:solidFill>
                <a:cs typeface="Times New Roman" panose="02020603050405020304" pitchFamily="18" charset="0"/>
              </a:rPr>
              <a:t>Bebas</a:t>
            </a:r>
            <a:endParaRPr lang="en-AU" sz="3600" dirty="0">
              <a:solidFill>
                <a:srgbClr val="99FFCC"/>
              </a:solidFill>
              <a:cs typeface="Times New Roman" panose="02020603050405020304" pitchFamily="18" charset="0"/>
            </a:endParaRPr>
          </a:p>
          <a:p>
            <a:pPr eaLnBrk="1" hangingPunct="1">
              <a:buFontTx/>
              <a:buAutoNum type="arabicPeriod"/>
            </a:pPr>
            <a:r>
              <a:rPr lang="en-AU" sz="3600" dirty="0" err="1">
                <a:solidFill>
                  <a:srgbClr val="99FFCC"/>
                </a:solidFill>
                <a:cs typeface="Times New Roman" panose="02020603050405020304" pitchFamily="18" charset="0"/>
              </a:rPr>
              <a:t>Metode</a:t>
            </a:r>
            <a:r>
              <a:rPr lang="en-AU" sz="3600" dirty="0">
                <a:solidFill>
                  <a:srgbClr val="99FFCC"/>
                </a:solidFill>
                <a:cs typeface="Times New Roman" panose="02020603050405020304" pitchFamily="18" charset="0"/>
              </a:rPr>
              <a:t> 1/2 Rata-rata (Rata-rata/Semi)</a:t>
            </a:r>
          </a:p>
          <a:p>
            <a:pPr eaLnBrk="1" hangingPunct="1">
              <a:buFontTx/>
              <a:buAutoNum type="arabicPeriod"/>
            </a:pPr>
            <a:r>
              <a:rPr lang="en-AU" sz="3600" dirty="0" err="1">
                <a:solidFill>
                  <a:srgbClr val="99FFCC"/>
                </a:solidFill>
                <a:cs typeface="Times New Roman" panose="02020603050405020304" pitchFamily="18" charset="0"/>
              </a:rPr>
              <a:t>Metode</a:t>
            </a:r>
            <a:r>
              <a:rPr lang="en-AU" sz="3600" dirty="0">
                <a:solidFill>
                  <a:srgbClr val="99FFCC"/>
                </a:solidFill>
                <a:cs typeface="Times New Roman" panose="02020603050405020304" pitchFamily="18" charset="0"/>
              </a:rPr>
              <a:t> Rata-rata </a:t>
            </a:r>
            <a:r>
              <a:rPr lang="en-AU" sz="3600" dirty="0" err="1">
                <a:solidFill>
                  <a:srgbClr val="99FFCC"/>
                </a:solidFill>
                <a:cs typeface="Times New Roman" panose="02020603050405020304" pitchFamily="18" charset="0"/>
              </a:rPr>
              <a:t>Bergerak</a:t>
            </a:r>
            <a:endParaRPr lang="en-AU" sz="3600" dirty="0">
              <a:solidFill>
                <a:srgbClr val="99FFCC"/>
              </a:solidFill>
              <a:cs typeface="Times New Roman" panose="02020603050405020304" pitchFamily="18" charset="0"/>
            </a:endParaRPr>
          </a:p>
          <a:p>
            <a:pPr eaLnBrk="1" hangingPunct="1">
              <a:buFontTx/>
              <a:buAutoNum type="arabicPeriod"/>
            </a:pPr>
            <a:r>
              <a:rPr lang="en-AU" sz="3600" dirty="0" err="1">
                <a:solidFill>
                  <a:srgbClr val="99FFCC"/>
                </a:solidFill>
                <a:cs typeface="Times New Roman" panose="02020603050405020304" pitchFamily="18" charset="0"/>
              </a:rPr>
              <a:t>Metode</a:t>
            </a:r>
            <a:r>
              <a:rPr lang="en-AU" sz="3600" dirty="0">
                <a:solidFill>
                  <a:srgbClr val="99FFCC"/>
                </a:solidFill>
                <a:cs typeface="Times New Roman" panose="02020603050405020304" pitchFamily="18" charset="0"/>
              </a:rPr>
              <a:t> </a:t>
            </a:r>
            <a:r>
              <a:rPr lang="en-AU" sz="3600" dirty="0" err="1">
                <a:solidFill>
                  <a:srgbClr val="99FFCC"/>
                </a:solidFill>
                <a:cs typeface="Times New Roman" panose="02020603050405020304" pitchFamily="18" charset="0"/>
              </a:rPr>
              <a:t>Kuadrat</a:t>
            </a:r>
            <a:r>
              <a:rPr lang="en-AU" sz="3600" dirty="0">
                <a:solidFill>
                  <a:srgbClr val="99FFCC"/>
                </a:solidFill>
                <a:cs typeface="Times New Roman" panose="02020603050405020304" pitchFamily="18" charset="0"/>
              </a:rPr>
              <a:t> </a:t>
            </a:r>
            <a:r>
              <a:rPr lang="en-AU" sz="3600" dirty="0" err="1">
                <a:solidFill>
                  <a:srgbClr val="99FFCC"/>
                </a:solidFill>
                <a:cs typeface="Times New Roman" panose="02020603050405020304" pitchFamily="18" charset="0"/>
              </a:rPr>
              <a:t>Terkecil</a:t>
            </a:r>
            <a:endParaRPr lang="en-GB" sz="3600" dirty="0">
              <a:solidFill>
                <a:srgbClr val="99FFCC"/>
              </a:solidFill>
            </a:endParaRPr>
          </a:p>
        </p:txBody>
      </p:sp>
      <p:sp>
        <p:nvSpPr>
          <p:cNvPr id="7" name="Rectangle 6"/>
          <p:cNvSpPr>
            <a:spLocks noChangeArrowheads="1"/>
          </p:cNvSpPr>
          <p:nvPr/>
        </p:nvSpPr>
        <p:spPr bwMode="auto">
          <a:xfrm>
            <a:off x="6011519" y="6400800"/>
            <a:ext cx="191328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nn-NO" sz="1200" dirty="0">
                <a:latin typeface="Arial" panose="020B0604020202020204" pitchFamily="34" charset="0"/>
                <a:cs typeface="Arial" panose="020B0604020202020204" pitchFamily="34" charset="0"/>
              </a:rPr>
              <a:t>By : BIDA SARI,  SP, MSi</a:t>
            </a:r>
            <a:endParaRPr lang="en-US" sz="12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checkerboard(across)">
                                      <p:cBhvr>
                                        <p:cTn id="7" dur="500"/>
                                        <p:tgtEl>
                                          <p:spTgt spid="2867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8675"/>
                                        </p:tgtEl>
                                        <p:attrNameLst>
                                          <p:attrName>style.visibility</p:attrName>
                                        </p:attrNameLst>
                                      </p:cBhvr>
                                      <p:to>
                                        <p:strVal val="visible"/>
                                      </p:to>
                                    </p:set>
                                    <p:animEffect transition="in" filter="checkerboard(across)">
                                      <p:cBhvr>
                                        <p:cTn id="12" dur="500"/>
                                        <p:tgtEl>
                                          <p:spTgt spid="28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P spid="28675" grpId="0" autoUpdateAnimBg="0"/>
    </p:bldLst>
  </p:timing>
</p:sld>
</file>

<file path=ppt/theme/theme1.xml><?xml version="1.0" encoding="utf-8"?>
<a:theme xmlns:a="http://schemas.openxmlformats.org/drawingml/2006/main" name="Fireball">
  <a:themeElements>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Firebal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GB"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en-GB"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454</TotalTime>
  <Words>1929</Words>
  <Application>Microsoft Office PowerPoint</Application>
  <PresentationFormat>On-screen Show (4:3)</PresentationFormat>
  <Paragraphs>442</Paragraphs>
  <Slides>40</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40</vt:i4>
      </vt:variant>
    </vt:vector>
  </HeadingPairs>
  <TitlesOfParts>
    <vt:vector size="43" baseType="lpstr">
      <vt:lpstr>Fireball</vt:lpstr>
      <vt:lpstr>Microsoft Equation 3.0</vt:lpstr>
      <vt:lpstr>Chart</vt:lpstr>
      <vt:lpstr>ANALISA DATA BERKALA  (TIME – SERIES)</vt:lpstr>
      <vt:lpstr>PowerPoint Presentation</vt:lpstr>
      <vt:lpstr>PowerPoint Presentation</vt:lpstr>
      <vt:lpstr>KLASIFIKASI DARI GERAKAN / VARIASI DARI DATA BERKALA</vt:lpstr>
      <vt:lpstr>2. GERAKAN  / VARIASI SIKLIS (C) Adalah gerakan/variasi jangka panjang disekitar garis trend (berlaku untuk data tahunan). Gerakan Siklis ini bisa terulang setelah jangka waktu tertentu (setelah 3-5 tahun) bisa juga tidak terulang dalam jangka waktu yang sama.</vt:lpstr>
      <vt:lpstr>3. GERAKAN  / VARIAS MUSIMAN (S)</vt:lpstr>
      <vt:lpstr>PowerPoint Presentation</vt:lpstr>
      <vt:lpstr>                 Untuk keperluan analisis akan diambil sebuah model yang menyatakan pengaruh keempat faktor itu terhadap data yang disebut "Model Multiplikatip".</vt:lpstr>
      <vt:lpstr>CARA MENENTUKAN TREND LINIER </vt:lpstr>
      <vt:lpstr>Ad. 1. METODE TANGAN BEBAS Langkah-langkah</vt:lpstr>
      <vt:lpstr>PowerPoint Presentation</vt:lpstr>
      <vt:lpstr>Ad. 2. METODE 1/2 RATA-RATA (SEMI RATA-RATA) (Jumlah Data Genap )</vt:lpstr>
      <vt:lpstr>Contoh Metode ½ Rata-rata:</vt:lpstr>
      <vt:lpstr>PowerPoint Presentation</vt:lpstr>
      <vt:lpstr>Ad. 2. METODE 1/2 RATA-RATA (RATA-RATA/SEMI) Dengan Tahun Dasar</vt:lpstr>
      <vt:lpstr>PowerPoint Presentation</vt:lpstr>
      <vt:lpstr>PowerPoint Presentation</vt:lpstr>
      <vt:lpstr>PowerPoint Presentation</vt:lpstr>
      <vt:lpstr>PowerPoint Presentation</vt:lpstr>
      <vt:lpstr>PowerPoint Presentation</vt:lpstr>
      <vt:lpstr>PowerPoint Presentation</vt:lpstr>
      <vt:lpstr>Ad. 3. METODE RATA-RATA BERGERAK </vt:lpstr>
      <vt:lpstr>CONTOH:</vt:lpstr>
      <vt:lpstr>Ad. 4. METODE KUADRAT TERKECIL (LEAST SQUARE) </vt:lpstr>
      <vt:lpstr>PowerPoint Presentation</vt:lpstr>
      <vt:lpstr>Persamaan garis trend :</vt:lpstr>
      <vt:lpstr>Contoh:  METODE KUADRAT TERKECIL (LEAST SQUARE) Data Berjumlah Ganjil</vt:lpstr>
      <vt:lpstr>Contoh: METODE KUADRAT TERKECIL (LEAST SQUARE)</vt:lpstr>
      <vt:lpstr>PowerPoint Presentation</vt:lpstr>
      <vt:lpstr>Grafik Y dan Y' </vt:lpstr>
      <vt:lpstr>Bila Data Berjumlah Genap</vt:lpstr>
      <vt:lpstr>Contoh: METODE KUADRAT TERKECIL (LEAST SQUARE) Data Berjumlah Genap</vt:lpstr>
      <vt:lpstr>PowerPoint Presentation</vt:lpstr>
      <vt:lpstr>Catatan :</vt:lpstr>
      <vt:lpstr>TEKNIK PENGGANTIAN TAHUN DASAR </vt:lpstr>
      <vt:lpstr>PowerPoint Presentation</vt:lpstr>
      <vt:lpstr>TEKNIK PENGGANTIAN PERIODE BAGI U DAN Y </vt:lpstr>
      <vt:lpstr>Bila periode u dinyatakan dalam bulan maka akan diperoleh persamaan linier bulanan :</vt:lpstr>
      <vt:lpstr>PowerPoint Presentation</vt:lpstr>
      <vt:lpstr>Latihan Soal 2 : </vt:lpstr>
    </vt:vector>
  </TitlesOfParts>
  <Company>Bandung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ANALISA DATA BERKALA  (TIME – SERIES)</dc:title>
  <dc:creator>Bida Sari</dc:creator>
  <cp:lastModifiedBy>USER</cp:lastModifiedBy>
  <cp:revision>113</cp:revision>
  <cp:lastPrinted>2113-01-01T00:00:00Z</cp:lastPrinted>
  <dcterms:created xsi:type="dcterms:W3CDTF">2001-11-04T14:10:00Z</dcterms:created>
  <dcterms:modified xsi:type="dcterms:W3CDTF">2025-10-17T01:33:42Z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17ED3383FEAE41389D1FFFCE2109A9C2</vt:lpwstr>
  </property>
  <property fmtid="{D5CDD505-2E9C-101B-9397-08002B2CF9AE}" pid="3" name="KSOProductBuildVer">
    <vt:lpwstr>1057-11.2.0.10382</vt:lpwstr>
  </property>
</Properties>
</file>